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1305" r:id="rId3"/>
    <p:sldId id="1306" r:id="rId4"/>
    <p:sldId id="1307" r:id="rId5"/>
    <p:sldId id="1309" r:id="rId6"/>
    <p:sldId id="1308" r:id="rId7"/>
    <p:sldId id="1310" r:id="rId8"/>
    <p:sldId id="1311" r:id="rId9"/>
    <p:sldId id="1279" r:id="rId10"/>
    <p:sldId id="1280" r:id="rId11"/>
    <p:sldId id="1281" r:id="rId12"/>
    <p:sldId id="287" r:id="rId13"/>
    <p:sldId id="1276" r:id="rId14"/>
    <p:sldId id="257" r:id="rId15"/>
    <p:sldId id="1312" r:id="rId16"/>
    <p:sldId id="274" r:id="rId17"/>
    <p:sldId id="1282" r:id="rId18"/>
    <p:sldId id="1294" r:id="rId19"/>
    <p:sldId id="1323" r:id="rId20"/>
    <p:sldId id="1313" r:id="rId21"/>
    <p:sldId id="1283" r:id="rId22"/>
    <p:sldId id="1285" r:id="rId23"/>
    <p:sldId id="261" r:id="rId24"/>
    <p:sldId id="1314" r:id="rId25"/>
    <p:sldId id="1295" r:id="rId26"/>
    <p:sldId id="263" r:id="rId27"/>
    <p:sldId id="1299" r:id="rId28"/>
    <p:sldId id="1290" r:id="rId29"/>
    <p:sldId id="1298" r:id="rId30"/>
    <p:sldId id="1297" r:id="rId31"/>
    <p:sldId id="1319" r:id="rId32"/>
    <p:sldId id="264" r:id="rId33"/>
    <p:sldId id="1320" r:id="rId34"/>
    <p:sldId id="1296" r:id="rId35"/>
    <p:sldId id="1316" r:id="rId36"/>
    <p:sldId id="267" r:id="rId37"/>
    <p:sldId id="1321" r:id="rId38"/>
    <p:sldId id="1317" r:id="rId39"/>
    <p:sldId id="270" r:id="rId40"/>
    <p:sldId id="273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NlFrnLndWYGlLmoVeUuiE5ENT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0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25871457-3C6E-3178-1B28-0F2ABFA75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67B8200B-967B-26D5-7EF7-C505AAFB93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5C7650EA-9BA2-59CC-10D1-7AF16AD17A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74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125DA8D-242C-BE26-F9BF-44433504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9862526-B6A2-8B4C-79DC-DF42C307A7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57CE57B2-8276-BF26-7DC0-B8D692B2D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374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7F3E175-EFCD-952C-75BE-4C852F6BA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233EB252-AE46-B412-C41A-3A1E6D3D91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71FF8342-51AD-BB01-459B-025E6A115C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459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507D4A3-E5DC-53EB-103D-AE6207BD2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8E498BC-6007-46EB-129D-E588EC6BD1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28A75B7-0598-E862-31BF-15514114C5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843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A478262-9D2F-FEDC-2D13-2DE156FE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ABDB3D5D-D90E-F8E0-127A-08B4525AFA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F533BCD-1B4C-8CDA-752B-29D8B4C378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647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AC11F1BA-27BE-6665-FEFD-D01DBF0E8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>
            <a:extLst>
              <a:ext uri="{FF2B5EF4-FFF2-40B4-BE49-F238E27FC236}">
                <a16:creationId xmlns:a16="http://schemas.microsoft.com/office/drawing/2014/main" id="{9570A8E3-5D5D-882C-3FA5-214893BF0C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>
            <a:extLst>
              <a:ext uri="{FF2B5EF4-FFF2-40B4-BE49-F238E27FC236}">
                <a16:creationId xmlns:a16="http://schemas.microsoft.com/office/drawing/2014/main" id="{DCA1287D-E637-8FDC-DDF1-65660DD91F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333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E0123654-A176-E28C-C5A9-9BC92A60A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>
            <a:extLst>
              <a:ext uri="{FF2B5EF4-FFF2-40B4-BE49-F238E27FC236}">
                <a16:creationId xmlns:a16="http://schemas.microsoft.com/office/drawing/2014/main" id="{BF01443D-7DFE-8B0D-4A93-E6E2CA611C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>
            <a:extLst>
              <a:ext uri="{FF2B5EF4-FFF2-40B4-BE49-F238E27FC236}">
                <a16:creationId xmlns:a16="http://schemas.microsoft.com/office/drawing/2014/main" id="{4583E067-9FD5-8309-4DBB-FE44F6EA64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6041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B6836BF-A43B-1CE0-9ACF-A82317B16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67880495-46D0-851B-D33D-7C3B6946EC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33A67E68-902A-AF87-B7D5-228D79DAB5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658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4B6D92DB-201D-8289-3767-BAA2ECA4F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>
            <a:extLst>
              <a:ext uri="{FF2B5EF4-FFF2-40B4-BE49-F238E27FC236}">
                <a16:creationId xmlns:a16="http://schemas.microsoft.com/office/drawing/2014/main" id="{A976FB53-2995-0FF9-FC5D-36F6A552A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>
            <a:extLst>
              <a:ext uri="{FF2B5EF4-FFF2-40B4-BE49-F238E27FC236}">
                <a16:creationId xmlns:a16="http://schemas.microsoft.com/office/drawing/2014/main" id="{55682658-A03D-633D-7139-FA7B72BCFE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289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F77431D-90A0-924F-69AF-D39B554D7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DE8AF56-B5DA-B165-7958-0C56A170B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E403BF54-718F-615F-0E88-3F773862FA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52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B2181C81-8FB4-DBB7-CAD0-5942F4C82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9D02D795-2D6B-C78E-5945-903BF3166D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CAB797E5-CDC0-BF50-CAB1-699B60F60F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87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CD4F0EA-3CB2-B39D-5DB7-5ADF8356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05213D90-75DB-A6D6-0881-F85F62709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9429143-75BB-2C74-7A2A-74DCEEF2EA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8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F84D530-84C2-4D27-83F8-061481DC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589B53B-41B8-5C94-EBF0-88AD424EE8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9914972-2F64-5C4B-98F4-22CA35992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16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3A3C980-F6F5-C821-A377-03799B1C8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B18B2D9-D467-0791-D7CA-198E1BC92B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FF89D61E-5FB3-83BC-11EE-ABEAE4BF73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56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79A0DDE-87A1-C2E7-F823-0A43C162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FF6CF2BB-E8F6-D949-66C3-71F0FBF611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0F317E6-72EB-0F88-82EC-95AF188FF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765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0"/>
          <p:cNvSpPr/>
          <p:nvPr/>
        </p:nvSpPr>
        <p:spPr>
          <a:xfrm>
            <a:off x="-1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9832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676" y="1374271"/>
            <a:ext cx="3874124" cy="114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676" y="4143275"/>
            <a:ext cx="3874124" cy="153090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5465659" y="1374271"/>
            <a:ext cx="5642312" cy="14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502878"/>
              </a:buClr>
              <a:buSzPts val="3400"/>
            </a:pPr>
            <a:r>
              <a:rPr lang="en-US" sz="3400" dirty="0"/>
              <a:t>ICCI National Stakeholder Workshop on Childhood Cancer</a:t>
            </a:r>
            <a:br>
              <a:rPr lang="en-US" sz="3400" dirty="0"/>
            </a:br>
            <a:r>
              <a:rPr lang="en-US" sz="2200" dirty="0"/>
              <a:t>21–22 May 2026, New Delhi</a:t>
            </a:r>
            <a:br>
              <a:rPr lang="en-US" sz="3600" dirty="0"/>
            </a:br>
            <a:br>
              <a:rPr lang="en-US" sz="3400" dirty="0"/>
            </a:br>
            <a:endParaRPr sz="34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body" idx="1"/>
          </p:nvPr>
        </p:nvSpPr>
        <p:spPr>
          <a:xfrm>
            <a:off x="5465660" y="2998278"/>
            <a:ext cx="6212818" cy="272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2400"/>
              <a:buNone/>
            </a:pPr>
            <a:r>
              <a:rPr lang="en-US" sz="2400" dirty="0"/>
              <a:t>From Policy to Practice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2400"/>
              <a:buNone/>
            </a:pPr>
            <a:r>
              <a:rPr lang="en-US" sz="2400" dirty="0"/>
              <a:t>-Tailoring Pediatric Oncology to Diverse State Ecosystems</a:t>
            </a:r>
            <a:endParaRPr dirty="0"/>
          </a:p>
        </p:txBody>
      </p:sp>
      <p:sp>
        <p:nvSpPr>
          <p:cNvPr id="2" name="Google Shape;95;p1">
            <a:extLst>
              <a:ext uri="{FF2B5EF4-FFF2-40B4-BE49-F238E27FC236}">
                <a16:creationId xmlns:a16="http://schemas.microsoft.com/office/drawing/2014/main" id="{137BC2F8-95AE-3ADA-435F-174B2FB30BB9}"/>
              </a:ext>
            </a:extLst>
          </p:cNvPr>
          <p:cNvSpPr txBox="1">
            <a:spLocks/>
          </p:cNvSpPr>
          <p:nvPr/>
        </p:nvSpPr>
        <p:spPr>
          <a:xfrm>
            <a:off x="5904514" y="5273020"/>
            <a:ext cx="5642312" cy="14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Poonam Bagai</a:t>
            </a:r>
          </a:p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ICCI Governing Council</a:t>
            </a:r>
          </a:p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Founder Chairman, </a:t>
            </a:r>
            <a:r>
              <a:rPr lang="en-US" sz="1600" dirty="0" err="1"/>
              <a:t>CanKids</a:t>
            </a:r>
            <a:r>
              <a:rPr lang="en-US" sz="1600" dirty="0"/>
              <a:t> </a:t>
            </a:r>
            <a:r>
              <a:rPr lang="en-US" sz="1600" dirty="0" err="1"/>
              <a:t>Kidscan</a:t>
            </a:r>
            <a:endParaRPr lang="en-US" sz="1600" dirty="0"/>
          </a:p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Survivor I Patient Advocate I Philanthropist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8CCB15-5550-2369-A852-39F71FB56173}"/>
              </a:ext>
            </a:extLst>
          </p:cNvPr>
          <p:cNvSpPr txBox="1">
            <a:spLocks/>
          </p:cNvSpPr>
          <p:nvPr/>
        </p:nvSpPr>
        <p:spPr>
          <a:xfrm>
            <a:off x="381000" y="-31292"/>
            <a:ext cx="11506200" cy="11695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/>
              <a:t>3. Proposed State Teleconsultation &amp; Tumor Board- STTB for Childhood Cancer</a:t>
            </a:r>
            <a:endParaRPr lang="en-IN" sz="2800" b="1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E63C90-7E21-A9AA-F84F-B9ADC94265D4}"/>
              </a:ext>
            </a:extLst>
          </p:cNvPr>
          <p:cNvSpPr txBox="1">
            <a:spLocks/>
          </p:cNvSpPr>
          <p:nvPr/>
        </p:nvSpPr>
        <p:spPr>
          <a:xfrm>
            <a:off x="609600" y="1143001"/>
            <a:ext cx="11170514" cy="50241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multidisciplinary team that serves as an Expert body for Childhood Cancer in UP region , helpdesk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STTB will have various experts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Paediatric Oncologists from each State/UT and CCD, </a:t>
            </a: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Other specialists - Paediatric Surgeon / Surgical Oncologist, Radiation Oncologist, Radiologist, Pathologist, Paediatrician / Paediatric Haematologist, </a:t>
            </a: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Oncology nurses, Psychologist, Palliative care expert,  Nutritionist, P2L Survivorship Faculty.</a:t>
            </a: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National/International Experts </a:t>
            </a:r>
          </a:p>
          <a:p>
            <a:endParaRPr lang="en-IN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Functioning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WhatsApp group for Case discussions Accompanied with weekly Virtual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Board sessions on Zoom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Quarterly  meeting of the Expert body-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Helpdesk services and teleconsultation from District hospitals , Daycare Chemo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Spokes and Shared care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12764457-299C-9A5D-59CF-9006173566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 r="3825" b="11697"/>
          <a:stretch>
            <a:fillRect/>
          </a:stretch>
        </p:blipFill>
        <p:spPr>
          <a:xfrm rot="10800000">
            <a:off x="144300" y="6253317"/>
            <a:ext cx="11903400" cy="60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70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C9138A-7B96-7772-9201-658B343F1568}"/>
              </a:ext>
            </a:extLst>
          </p:cNvPr>
          <p:cNvSpPr txBox="1">
            <a:spLocks/>
          </p:cNvSpPr>
          <p:nvPr/>
        </p:nvSpPr>
        <p:spPr>
          <a:xfrm>
            <a:off x="229048" y="20213"/>
            <a:ext cx="11916868" cy="72871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lvl="6" algn="ctr">
              <a:tabLst>
                <a:tab pos="254000" algn="l"/>
              </a:tabLst>
            </a:pPr>
            <a:r>
              <a:rPr lang="en-US" sz="2800" b="1" dirty="0">
                <a:latin typeface="Calibri"/>
                <a:cs typeface="Calibri"/>
              </a:rPr>
              <a:t>4. Plan</a:t>
            </a:r>
            <a:r>
              <a:rPr lang="en-US" sz="2800" b="1" spc="-5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for</a:t>
            </a:r>
            <a:r>
              <a:rPr lang="en-US" sz="2800" b="1" spc="-5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District</a:t>
            </a:r>
            <a:r>
              <a:rPr lang="en-US" sz="2800" b="1" spc="-4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level</a:t>
            </a:r>
            <a:r>
              <a:rPr lang="en-US" sz="2800" b="1" spc="-4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awareness</a:t>
            </a:r>
            <a:r>
              <a:rPr lang="en-US" sz="2800" b="1" spc="-30" dirty="0">
                <a:latin typeface="Calibri"/>
                <a:cs typeface="Calibri"/>
              </a:rPr>
              <a:t> and information Dissemination</a:t>
            </a:r>
            <a:endParaRPr lang="en-IN" sz="2800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E3B7B46-4159-32C6-F537-D72EC6D0ED83}"/>
              </a:ext>
            </a:extLst>
          </p:cNvPr>
          <p:cNvSpPr txBox="1">
            <a:spLocks/>
          </p:cNvSpPr>
          <p:nvPr/>
        </p:nvSpPr>
        <p:spPr>
          <a:xfrm>
            <a:off x="777443" y="1466033"/>
            <a:ext cx="10637114" cy="453852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Awareness and information campaigns will be carried out across all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State  through multiple channels and platforms to reach the general public as well as grassroots health workers.</a:t>
            </a:r>
          </a:p>
          <a:p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Awareness Activities to be conducted: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Informative sessions at health facilities and community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Nukkad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(street plays) to engage and educate the public in local languages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printed materials including leaflets, posters, and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directories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Webinars and virtual sessions targeted at health professionals staff and frontline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Awareness Campaigns: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Childhood Cancer Day (ICCD) – Celebrated every February 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Retinoblastoma Awareness Week – Observed every third week of May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Childhood Cancer Survivor Day – Celebrated annually on the first Sunday of June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Childhood Cancer Awareness Month (CCAM) – Observed throughout the month of 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initiatives aim to enhance public understanding, promote early detection, and ensure timely referral for children with cancer.</a:t>
            </a:r>
            <a:endParaRPr lang="en-IN" dirty="0"/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68526CAE-1426-5790-0EF2-4406F34030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0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"/>
          <p:cNvSpPr/>
          <p:nvPr/>
        </p:nvSpPr>
        <p:spPr>
          <a:xfrm>
            <a:off x="4865142" y="5735495"/>
            <a:ext cx="2724538" cy="477408"/>
          </a:xfrm>
          <a:prstGeom prst="roundRect">
            <a:avLst>
              <a:gd name="adj" fmla="val 16667"/>
            </a:avLst>
          </a:prstGeom>
          <a:solidFill>
            <a:srgbClr val="ACC8DD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DPPN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6"/>
          <p:cNvSpPr/>
          <p:nvPr/>
        </p:nvSpPr>
        <p:spPr>
          <a:xfrm>
            <a:off x="823664" y="4782212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Hospitals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6"/>
          <p:cNvSpPr/>
          <p:nvPr/>
        </p:nvSpPr>
        <p:spPr>
          <a:xfrm>
            <a:off x="3100332" y="4782208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School/ Colleges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6"/>
          <p:cNvSpPr/>
          <p:nvPr/>
        </p:nvSpPr>
        <p:spPr>
          <a:xfrm>
            <a:off x="5325908" y="4782206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Panchayati Raj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6"/>
          <p:cNvSpPr/>
          <p:nvPr/>
        </p:nvSpPr>
        <p:spPr>
          <a:xfrm>
            <a:off x="7653668" y="4782206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Block Development Office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6"/>
          <p:cNvSpPr/>
          <p:nvPr/>
        </p:nvSpPr>
        <p:spPr>
          <a:xfrm>
            <a:off x="9930336" y="4773652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Organizational Network (ASHA/ Aanganbadi/RBSK)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9" name="Google Shape;469;p36"/>
          <p:cNvCxnSpPr/>
          <p:nvPr/>
        </p:nvCxnSpPr>
        <p:spPr>
          <a:xfrm rot="10800000">
            <a:off x="1655506" y="5902748"/>
            <a:ext cx="3104645" cy="2138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0" name="Google Shape;470;p36"/>
          <p:cNvCxnSpPr/>
          <p:nvPr/>
        </p:nvCxnSpPr>
        <p:spPr>
          <a:xfrm flipH="1">
            <a:off x="7653668" y="6058846"/>
            <a:ext cx="3365241" cy="856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1" name="Google Shape;471;p36"/>
          <p:cNvCxnSpPr/>
          <p:nvPr/>
        </p:nvCxnSpPr>
        <p:spPr>
          <a:xfrm rot="10800000">
            <a:off x="8861076" y="5460914"/>
            <a:ext cx="0" cy="60649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2" name="Google Shape;472;p36"/>
          <p:cNvCxnSpPr/>
          <p:nvPr/>
        </p:nvCxnSpPr>
        <p:spPr>
          <a:xfrm rot="10800000">
            <a:off x="11008803" y="5460913"/>
            <a:ext cx="1" cy="6093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3" name="Google Shape;473;p36"/>
          <p:cNvCxnSpPr>
            <a:stCxn id="463" idx="0"/>
          </p:cNvCxnSpPr>
          <p:nvPr/>
        </p:nvCxnSpPr>
        <p:spPr>
          <a:xfrm rot="10800000">
            <a:off x="6227411" y="5443595"/>
            <a:ext cx="0" cy="2919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4" name="Google Shape;474;p36"/>
          <p:cNvSpPr txBox="1"/>
          <p:nvPr/>
        </p:nvSpPr>
        <p:spPr>
          <a:xfrm>
            <a:off x="2015866" y="5917813"/>
            <a:ext cx="20116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Building Rapport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6"/>
          <p:cNvSpPr txBox="1"/>
          <p:nvPr/>
        </p:nvSpPr>
        <p:spPr>
          <a:xfrm>
            <a:off x="8427316" y="6026151"/>
            <a:ext cx="220003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Spreading Awareness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6"/>
          <p:cNvSpPr/>
          <p:nvPr/>
        </p:nvSpPr>
        <p:spPr>
          <a:xfrm>
            <a:off x="4901162" y="3318726"/>
            <a:ext cx="2724538" cy="650817"/>
          </a:xfrm>
          <a:prstGeom prst="roundRect">
            <a:avLst>
              <a:gd name="adj" fmla="val 16667"/>
            </a:avLst>
          </a:prstGeom>
          <a:solidFill>
            <a:srgbClr val="ACC8DD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DPPN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7" name="Google Shape;477;p36"/>
          <p:cNvCxnSpPr>
            <a:stCxn id="464" idx="0"/>
            <a:endCxn id="476" idx="1"/>
          </p:cNvCxnSpPr>
          <p:nvPr/>
        </p:nvCxnSpPr>
        <p:spPr>
          <a:xfrm rot="10800000" flipH="1">
            <a:off x="1760497" y="3644012"/>
            <a:ext cx="3140700" cy="1138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8" name="Google Shape;478;p36"/>
          <p:cNvCxnSpPr>
            <a:stCxn id="466" idx="0"/>
            <a:endCxn id="476" idx="2"/>
          </p:cNvCxnSpPr>
          <p:nvPr/>
        </p:nvCxnSpPr>
        <p:spPr>
          <a:xfrm rot="10800000" flipH="1">
            <a:off x="6262741" y="3969506"/>
            <a:ext cx="600" cy="8127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9" name="Google Shape;479;p36"/>
          <p:cNvCxnSpPr>
            <a:stCxn id="467" idx="0"/>
            <a:endCxn id="476" idx="3"/>
          </p:cNvCxnSpPr>
          <p:nvPr/>
        </p:nvCxnSpPr>
        <p:spPr>
          <a:xfrm rot="10800000">
            <a:off x="7625701" y="3644006"/>
            <a:ext cx="964800" cy="1138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0" name="Google Shape;480;p36"/>
          <p:cNvCxnSpPr>
            <a:endCxn id="476" idx="3"/>
          </p:cNvCxnSpPr>
          <p:nvPr/>
        </p:nvCxnSpPr>
        <p:spPr>
          <a:xfrm rot="10800000">
            <a:off x="7625700" y="3644135"/>
            <a:ext cx="3241500" cy="663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1" name="Google Shape;481;p36"/>
          <p:cNvSpPr txBox="1"/>
          <p:nvPr/>
        </p:nvSpPr>
        <p:spPr>
          <a:xfrm rot="-1323312">
            <a:off x="2455715" y="3682385"/>
            <a:ext cx="1782147" cy="3692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Cases Referral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6"/>
          <p:cNvSpPr txBox="1"/>
          <p:nvPr/>
        </p:nvSpPr>
        <p:spPr>
          <a:xfrm>
            <a:off x="7612427" y="2463949"/>
            <a:ext cx="1871216" cy="3692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Cases Referral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6"/>
          <p:cNvSpPr/>
          <p:nvPr/>
        </p:nvSpPr>
        <p:spPr>
          <a:xfrm>
            <a:off x="4865142" y="977953"/>
            <a:ext cx="2724538" cy="650817"/>
          </a:xfrm>
          <a:prstGeom prst="roundRect">
            <a:avLst>
              <a:gd name="adj" fmla="val 16667"/>
            </a:avLst>
          </a:prstGeom>
          <a:solidFill>
            <a:srgbClr val="ACC8DD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State/ Regional Care Center – SAMANVAY KENDRA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6"/>
          <p:cNvSpPr txBox="1"/>
          <p:nvPr/>
        </p:nvSpPr>
        <p:spPr>
          <a:xfrm>
            <a:off x="2535049" y="2201089"/>
            <a:ext cx="1269078" cy="923289"/>
          </a:xfrm>
          <a:prstGeom prst="rect">
            <a:avLst/>
          </a:prstGeom>
          <a:solidFill>
            <a:srgbClr val="DAD6B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Cases Referral online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914400" y="76623"/>
            <a:ext cx="103631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District Level Early Intervention Plan In States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6"/>
          <p:cNvSpPr/>
          <p:nvPr/>
        </p:nvSpPr>
        <p:spPr>
          <a:xfrm>
            <a:off x="9575650" y="1108122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Chief Medical Officer/Asst. Chief Medical Officer at District Level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7" name="Google Shape;487;p36"/>
          <p:cNvCxnSpPr/>
          <p:nvPr/>
        </p:nvCxnSpPr>
        <p:spPr>
          <a:xfrm rot="10800000">
            <a:off x="6262740" y="2062686"/>
            <a:ext cx="11682" cy="843674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8" name="Google Shape;488;p36"/>
          <p:cNvSpPr/>
          <p:nvPr/>
        </p:nvSpPr>
        <p:spPr>
          <a:xfrm>
            <a:off x="9575650" y="1840363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Early Intervention Center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9575650" y="2572604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Hospital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6"/>
          <p:cNvSpPr/>
          <p:nvPr/>
        </p:nvSpPr>
        <p:spPr>
          <a:xfrm>
            <a:off x="9575650" y="3323837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Day Care Chemotherapy Center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339" y="293248"/>
            <a:ext cx="2113183" cy="386767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2" name="Google Shape;492;p36"/>
          <p:cNvSpPr txBox="1"/>
          <p:nvPr/>
        </p:nvSpPr>
        <p:spPr>
          <a:xfrm>
            <a:off x="3959851" y="1910186"/>
            <a:ext cx="2113533" cy="369291"/>
          </a:xfrm>
          <a:prstGeom prst="rect">
            <a:avLst/>
          </a:prstGeom>
          <a:solidFill>
            <a:srgbClr val="ACC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 Support OPD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4111635" y="2322033"/>
            <a:ext cx="1965689" cy="369291"/>
          </a:xfrm>
          <a:prstGeom prst="rect">
            <a:avLst/>
          </a:prstGeom>
          <a:solidFill>
            <a:srgbClr val="ACC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CaNourish Online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4111635" y="2737846"/>
            <a:ext cx="1965689" cy="369291"/>
          </a:xfrm>
          <a:prstGeom prst="rect">
            <a:avLst/>
          </a:prstGeom>
          <a:solidFill>
            <a:srgbClr val="ACC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CaNurture Online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5" name="Google Shape;495;p36"/>
          <p:cNvCxnSpPr/>
          <p:nvPr/>
        </p:nvCxnSpPr>
        <p:spPr>
          <a:xfrm rot="10800000" flipH="1">
            <a:off x="4205415" y="3983342"/>
            <a:ext cx="736812" cy="76993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6" name="Google Shape;496;p36"/>
          <p:cNvSpPr txBox="1"/>
          <p:nvPr/>
        </p:nvSpPr>
        <p:spPr>
          <a:xfrm>
            <a:off x="9166886" y="545287"/>
            <a:ext cx="2903092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Govt Helpline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19B4143C-7F87-1377-F125-E52FB0F2F9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8336"/>
          <a:stretch/>
        </p:blipFill>
        <p:spPr>
          <a:xfrm rot="10800000">
            <a:off x="-32050" y="6345737"/>
            <a:ext cx="12376800" cy="51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0">
            <a:extLst>
              <a:ext uri="{FF2B5EF4-FFF2-40B4-BE49-F238E27FC236}">
                <a16:creationId xmlns:a16="http://schemas.microsoft.com/office/drawing/2014/main" id="{CACCF500-772B-ED47-62FA-B09F1D9CCD67}"/>
              </a:ext>
            </a:extLst>
          </p:cNvPr>
          <p:cNvSpPr txBox="1"/>
          <p:nvPr/>
        </p:nvSpPr>
        <p:spPr>
          <a:xfrm>
            <a:off x="6681631" y="1787490"/>
            <a:ext cx="4629785" cy="3640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84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Model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Shared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care </a:t>
            </a:r>
            <a:r>
              <a:rPr sz="2000" dirty="0">
                <a:latin typeface="Calibri"/>
                <a:cs typeface="Calibri"/>
              </a:rPr>
              <a:t>Partnering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with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88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National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Health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Mission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Department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 Medical</a:t>
            </a:r>
            <a:r>
              <a:rPr sz="2000" spc="-10" dirty="0">
                <a:latin typeface="Calibri"/>
                <a:cs typeface="Calibri"/>
              </a:rPr>
              <a:t> Education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Health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fam</a:t>
            </a:r>
            <a:r>
              <a:rPr lang="en-US" sz="200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ly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Welfare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spc="-20" dirty="0">
                <a:latin typeface="Calibri"/>
                <a:cs typeface="Calibri"/>
              </a:rPr>
              <a:t>ABDM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CHIld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Welfare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Education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lang="en-IN" sz="2000" spc="-10" dirty="0">
                <a:latin typeface="Calibri"/>
                <a:cs typeface="Calibri"/>
              </a:rPr>
              <a:t>Ministry/Department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ospitals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treating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childhood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cancer </a:t>
            </a:r>
            <a:endParaRPr lang="en-IN" sz="2000" spc="-1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Professional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Bodies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IAP,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en-US" sz="2000" spc="-55" dirty="0">
                <a:latin typeface="Calibri"/>
                <a:cs typeface="Calibri"/>
              </a:rPr>
              <a:t>IAP PHO, </a:t>
            </a:r>
            <a:r>
              <a:rPr sz="2000" spc="-25" dirty="0">
                <a:latin typeface="Calibri"/>
                <a:cs typeface="Calibri"/>
              </a:rPr>
              <a:t>MCI</a:t>
            </a:r>
            <a:r>
              <a:rPr lang="en-US" sz="2000" spc="-25" dirty="0">
                <a:latin typeface="Calibri"/>
                <a:cs typeface="Calibri"/>
              </a:rPr>
              <a:t>, ICMR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C7F09F28-1559-697F-C7E6-6729122C24C7}"/>
              </a:ext>
            </a:extLst>
          </p:cNvPr>
          <p:cNvSpPr txBox="1"/>
          <p:nvPr/>
        </p:nvSpPr>
        <p:spPr>
          <a:xfrm>
            <a:off x="9079103" y="6670417"/>
            <a:ext cx="3002915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300" dirty="0">
                <a:latin typeface="Arial"/>
                <a:cs typeface="Arial"/>
              </a:rPr>
              <a:t>Source</a:t>
            </a:r>
            <a:r>
              <a:rPr sz="1300" spc="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–</a:t>
            </a:r>
            <a:r>
              <a:rPr sz="1300" spc="6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UICC,</a:t>
            </a:r>
            <a:r>
              <a:rPr sz="1300" spc="8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available</a:t>
            </a:r>
            <a:r>
              <a:rPr sz="1300" spc="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in</a:t>
            </a:r>
            <a:r>
              <a:rPr sz="1300" spc="7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vernaculars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7D639BD2-DD70-3BBD-5461-9C950FD632A6}"/>
              </a:ext>
            </a:extLst>
          </p:cNvPr>
          <p:cNvSpPr txBox="1">
            <a:spLocks/>
          </p:cNvSpPr>
          <p:nvPr/>
        </p:nvSpPr>
        <p:spPr>
          <a:xfrm>
            <a:off x="6238239" y="809154"/>
            <a:ext cx="5680711" cy="6155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4000" b="1" dirty="0"/>
              <a:t>SAJHAKARAN</a:t>
            </a:r>
            <a:endParaRPr lang="en-IN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BFBC7D-620D-E1CA-98C3-0328A0D0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6" r="193" b="3"/>
          <a:stretch>
            <a:fillRect/>
          </a:stretch>
        </p:blipFill>
        <p:spPr>
          <a:xfrm>
            <a:off x="415289" y="1158780"/>
            <a:ext cx="5249559" cy="472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2" title="Screenshot 2026-05-20 155047.png">
            <a:extLst>
              <a:ext uri="{FF2B5EF4-FFF2-40B4-BE49-F238E27FC236}">
                <a16:creationId xmlns:a16="http://schemas.microsoft.com/office/drawing/2014/main" id="{61B45EEE-896C-C814-8A06-4F99B23A0A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81210" y="6334005"/>
            <a:ext cx="12376800" cy="52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 title="Screenshot 2026-05-20 155047.png">
            <a:extLst>
              <a:ext uri="{FF2B5EF4-FFF2-40B4-BE49-F238E27FC236}">
                <a16:creationId xmlns:a16="http://schemas.microsoft.com/office/drawing/2014/main" id="{CD7E3AB1-991C-D0D9-0613-DC75CB1DA8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816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98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877375" y="2069675"/>
            <a:ext cx="4095900" cy="1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3600"/>
              <a:buFont typeface="Calibri"/>
              <a:buNone/>
            </a:pPr>
            <a:r>
              <a:rPr lang="en-US" sz="3600" b="1"/>
              <a:t>Why State Ecosystems Matter</a:t>
            </a:r>
            <a:endParaRPr b="1"/>
          </a:p>
        </p:txBody>
      </p:sp>
      <p:pic>
        <p:nvPicPr>
          <p:cNvPr id="112" name="Google Shape;112;p2" title="Screenshot 2026-05-20 155047.png"/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/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5889567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00" y="1111450"/>
            <a:ext cx="3438999" cy="13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76" y="4073971"/>
            <a:ext cx="3874125" cy="11428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EAF21-16FB-43D9-D578-612E0D51B47E}"/>
              </a:ext>
            </a:extLst>
          </p:cNvPr>
          <p:cNvSpPr txBox="1"/>
          <p:nvPr/>
        </p:nvSpPr>
        <p:spPr>
          <a:xfrm>
            <a:off x="5740400" y="2782669"/>
            <a:ext cx="6096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</a:t>
            </a:r>
            <a:endParaRPr lang="en-I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29;p8">
            <a:extLst>
              <a:ext uri="{FF2B5EF4-FFF2-40B4-BE49-F238E27FC236}">
                <a16:creationId xmlns:a16="http://schemas.microsoft.com/office/drawing/2014/main" id="{6870BF88-BB13-ECF3-E244-1C7F881804F8}"/>
              </a:ext>
            </a:extLst>
          </p:cNvPr>
          <p:cNvSpPr txBox="1"/>
          <p:nvPr/>
        </p:nvSpPr>
        <p:spPr>
          <a:xfrm>
            <a:off x="5149408" y="4988013"/>
            <a:ext cx="7102942" cy="120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Presentation by Dr Haresh Gupta , Dy CEO and Chief of Program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s,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Cankids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Kidscan</a:t>
            </a:r>
            <a:endParaRPr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75438B32-D107-094C-10C9-C884BE87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351BE668-6522-C2A1-DD3B-F00D8BDD1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52" y="2069675"/>
            <a:ext cx="5049078" cy="195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02878"/>
              </a:buClr>
              <a:buSzPts val="3600"/>
            </a:pPr>
            <a:r>
              <a:rPr lang="en-US" sz="3600" b="1" dirty="0"/>
              <a:t>State Government Engagement Footprint</a:t>
            </a:r>
            <a:endParaRPr b="1" dirty="0"/>
          </a:p>
        </p:txBody>
      </p:sp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F8CAD9DB-B621-F60D-F8CC-1A63FB8E89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840DCDDF-EB2B-24A7-0E71-38710486F0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9AA50-69E0-FED6-DDED-2C60B6243B65}"/>
              </a:ext>
            </a:extLst>
          </p:cNvPr>
          <p:cNvSpPr txBox="1"/>
          <p:nvPr/>
        </p:nvSpPr>
        <p:spPr>
          <a:xfrm>
            <a:off x="5778344" y="1896128"/>
            <a:ext cx="61871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May 2026, 14  states formally engaged through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structured stakeholder processes represent</a:t>
            </a:r>
          </a:p>
          <a:p>
            <a:pPr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represents 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78% of India’s estimated childhood cancer incidence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potential systems reach across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498 of India’s 807 districts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4AC14-DDF3-F1E8-BDDD-B7CCC17CD0AA}"/>
              </a:ext>
            </a:extLst>
          </p:cNvPr>
          <p:cNvSpPr txBox="1"/>
          <p:nvPr/>
        </p:nvSpPr>
        <p:spPr>
          <a:xfrm>
            <a:off x="2536963" y="4961872"/>
            <a:ext cx="774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“Demonstrating how state-led ecosystems can accelerate progress toward 100% Access, 100% Financial Protection, and improved Survival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60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/>
          <p:nvPr/>
        </p:nvSpPr>
        <p:spPr>
          <a:xfrm>
            <a:off x="0" y="292746"/>
            <a:ext cx="12192000" cy="135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IN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STATE GOVERNMENTS ALREADY SIGNED UP FOR CHANGE for CHILDHOOD CANCER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IN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Prioritizing Childhood Cancer as a Child and Health Priority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IN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Incidence – 42616 (55.45%) of INDIA TOTAL and 10% of WORLD INCIDENCE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9458991" y="5711124"/>
            <a:ext cx="11732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*14700</a:t>
            </a:r>
            <a:endParaRPr sz="1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IN"/>
              <a:t>16</a:t>
            </a:fld>
            <a:endParaRPr/>
          </a:p>
        </p:txBody>
      </p:sp>
      <p:pic>
        <p:nvPicPr>
          <p:cNvPr id="310" name="Google Shape;310;p3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45" y="1646922"/>
            <a:ext cx="11759381" cy="39216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7;p33">
            <a:extLst>
              <a:ext uri="{FF2B5EF4-FFF2-40B4-BE49-F238E27FC236}">
                <a16:creationId xmlns:a16="http://schemas.microsoft.com/office/drawing/2014/main" id="{4696E100-B8A9-2A5C-DCA1-919774B039E4}"/>
              </a:ext>
            </a:extLst>
          </p:cNvPr>
          <p:cNvSpPr txBox="1"/>
          <p:nvPr/>
        </p:nvSpPr>
        <p:spPr>
          <a:xfrm>
            <a:off x="10658638" y="5706381"/>
            <a:ext cx="9552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IN" sz="1800" dirty="0">
                <a:latin typeface="Calibri"/>
                <a:ea typeface="Calibri"/>
                <a:cs typeface="Calibri"/>
                <a:sym typeface="Calibri"/>
              </a:rPr>
              <a:t>2493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99;p33">
            <a:extLst>
              <a:ext uri="{FF2B5EF4-FFF2-40B4-BE49-F238E27FC236}">
                <a16:creationId xmlns:a16="http://schemas.microsoft.com/office/drawing/2014/main" id="{8DE243AC-4722-4459-F29C-D6037695DBE5}"/>
              </a:ext>
            </a:extLst>
          </p:cNvPr>
          <p:cNvSpPr txBox="1"/>
          <p:nvPr/>
        </p:nvSpPr>
        <p:spPr>
          <a:xfrm>
            <a:off x="592147" y="5709759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*1543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00;p33">
            <a:extLst>
              <a:ext uri="{FF2B5EF4-FFF2-40B4-BE49-F238E27FC236}">
                <a16:creationId xmlns:a16="http://schemas.microsoft.com/office/drawing/2014/main" id="{9022303C-AF75-FF9F-BE2E-A4AAABB1FE2F}"/>
              </a:ext>
            </a:extLst>
          </p:cNvPr>
          <p:cNvSpPr txBox="1"/>
          <p:nvPr/>
        </p:nvSpPr>
        <p:spPr>
          <a:xfrm>
            <a:off x="1905688" y="571958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*6317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01;p33">
            <a:extLst>
              <a:ext uri="{FF2B5EF4-FFF2-40B4-BE49-F238E27FC236}">
                <a16:creationId xmlns:a16="http://schemas.microsoft.com/office/drawing/2014/main" id="{B2798AC3-9873-8E62-3DEA-B2D2072368F4}"/>
              </a:ext>
            </a:extLst>
          </p:cNvPr>
          <p:cNvSpPr txBox="1"/>
          <p:nvPr/>
        </p:nvSpPr>
        <p:spPr>
          <a:xfrm>
            <a:off x="3213309" y="5709759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*5265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02;p33">
            <a:extLst>
              <a:ext uri="{FF2B5EF4-FFF2-40B4-BE49-F238E27FC236}">
                <a16:creationId xmlns:a16="http://schemas.microsoft.com/office/drawing/2014/main" id="{57866447-E7E7-6BD4-9BEF-FDBB6C8AFE36}"/>
              </a:ext>
            </a:extLst>
          </p:cNvPr>
          <p:cNvSpPr txBox="1"/>
          <p:nvPr/>
        </p:nvSpPr>
        <p:spPr>
          <a:xfrm>
            <a:off x="4468385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*3624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03;p33">
            <a:extLst>
              <a:ext uri="{FF2B5EF4-FFF2-40B4-BE49-F238E27FC236}">
                <a16:creationId xmlns:a16="http://schemas.microsoft.com/office/drawing/2014/main" id="{BAC77A54-1C00-E7AB-1661-C8619D013959}"/>
              </a:ext>
            </a:extLst>
          </p:cNvPr>
          <p:cNvSpPr txBox="1"/>
          <p:nvPr/>
        </p:nvSpPr>
        <p:spPr>
          <a:xfrm>
            <a:off x="5724272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*36</a:t>
            </a:r>
            <a:r>
              <a:rPr lang="en-IN" sz="1800" dirty="0">
                <a:latin typeface="Calibri"/>
                <a:ea typeface="Calibri"/>
                <a:cs typeface="Calibri"/>
                <a:sym typeface="Calibri"/>
              </a:rPr>
              <a:t>32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04;p33">
            <a:extLst>
              <a:ext uri="{FF2B5EF4-FFF2-40B4-BE49-F238E27FC236}">
                <a16:creationId xmlns:a16="http://schemas.microsoft.com/office/drawing/2014/main" id="{68A641BB-6765-DEE7-1479-E31349DE0780}"/>
              </a:ext>
            </a:extLst>
          </p:cNvPr>
          <p:cNvSpPr txBox="1"/>
          <p:nvPr/>
        </p:nvSpPr>
        <p:spPr>
          <a:xfrm>
            <a:off x="7003299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*4946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06;p33">
            <a:extLst>
              <a:ext uri="{FF2B5EF4-FFF2-40B4-BE49-F238E27FC236}">
                <a16:creationId xmlns:a16="http://schemas.microsoft.com/office/drawing/2014/main" id="{641E366F-EFBD-F926-82B7-381051DEDC62}"/>
              </a:ext>
            </a:extLst>
          </p:cNvPr>
          <p:cNvSpPr txBox="1"/>
          <p:nvPr/>
        </p:nvSpPr>
        <p:spPr>
          <a:xfrm>
            <a:off x="8429411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*62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41231-6ECF-FBC3-D274-AA33E7797BC4}"/>
              </a:ext>
            </a:extLst>
          </p:cNvPr>
          <p:cNvSpPr txBox="1"/>
          <p:nvPr/>
        </p:nvSpPr>
        <p:spPr>
          <a:xfrm>
            <a:off x="2833023" y="6216861"/>
            <a:ext cx="6122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MOUs with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CanKids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Knowledge, Technical and Support Partners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03F62-2CA0-6B35-03F2-3D43CC8EA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2D556E-3369-6876-BC94-F864021C8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01027"/>
              </p:ext>
            </p:extLst>
          </p:nvPr>
        </p:nvGraphicFramePr>
        <p:xfrm>
          <a:off x="1442720" y="0"/>
          <a:ext cx="9784080" cy="6736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3470914"/>
                    </a:ext>
                  </a:extLst>
                </a:gridCol>
                <a:gridCol w="1925219">
                  <a:extLst>
                    <a:ext uri="{9D8B030D-6E8A-4147-A177-3AD203B41FA5}">
                      <a16:colId xmlns:a16="http://schemas.microsoft.com/office/drawing/2014/main" val="3477960137"/>
                    </a:ext>
                  </a:extLst>
                </a:gridCol>
                <a:gridCol w="765063">
                  <a:extLst>
                    <a:ext uri="{9D8B030D-6E8A-4147-A177-3AD203B41FA5}">
                      <a16:colId xmlns:a16="http://schemas.microsoft.com/office/drawing/2014/main" val="1257123722"/>
                    </a:ext>
                  </a:extLst>
                </a:gridCol>
                <a:gridCol w="1482856">
                  <a:extLst>
                    <a:ext uri="{9D8B030D-6E8A-4147-A177-3AD203B41FA5}">
                      <a16:colId xmlns:a16="http://schemas.microsoft.com/office/drawing/2014/main" val="2555856805"/>
                    </a:ext>
                  </a:extLst>
                </a:gridCol>
                <a:gridCol w="1088689">
                  <a:extLst>
                    <a:ext uri="{9D8B030D-6E8A-4147-A177-3AD203B41FA5}">
                      <a16:colId xmlns:a16="http://schemas.microsoft.com/office/drawing/2014/main" val="205636654"/>
                    </a:ext>
                  </a:extLst>
                </a:gridCol>
                <a:gridCol w="1046768">
                  <a:extLst>
                    <a:ext uri="{9D8B030D-6E8A-4147-A177-3AD203B41FA5}">
                      <a16:colId xmlns:a16="http://schemas.microsoft.com/office/drawing/2014/main" val="1518931608"/>
                    </a:ext>
                  </a:extLst>
                </a:gridCol>
                <a:gridCol w="993362">
                  <a:extLst>
                    <a:ext uri="{9D8B030D-6E8A-4147-A177-3AD203B41FA5}">
                      <a16:colId xmlns:a16="http://schemas.microsoft.com/office/drawing/2014/main" val="2046271049"/>
                    </a:ext>
                  </a:extLst>
                </a:gridCol>
                <a:gridCol w="1100175">
                  <a:extLst>
                    <a:ext uri="{9D8B030D-6E8A-4147-A177-3AD203B41FA5}">
                      <a16:colId xmlns:a16="http://schemas.microsoft.com/office/drawing/2014/main" val="1207342670"/>
                    </a:ext>
                  </a:extLst>
                </a:gridCol>
                <a:gridCol w="715647">
                  <a:extLst>
                    <a:ext uri="{9D8B030D-6E8A-4147-A177-3AD203B41FA5}">
                      <a16:colId xmlns:a16="http://schemas.microsoft.com/office/drawing/2014/main" val="90389281"/>
                    </a:ext>
                  </a:extLst>
                </a:gridCol>
              </a:tblGrid>
              <a:tr h="10895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Sn.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Name of State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Year of Signing MOU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Incidence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Estimated Burden) 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of Childhood Cancer)of State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Percentage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Access at Start(%)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Access as of March 2025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District Reached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 With CHSUs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67966846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Punjab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1543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156282306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2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Maharashtra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8.22%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837719472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3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Bengal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5265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6.85%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25669199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4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Tamil Nadu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3624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4.71%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45851289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5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Gujarat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3666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4.77%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012266560"/>
                  </a:ext>
                </a:extLst>
              </a:tr>
              <a:tr h="2980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6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Madhya Pradesh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4946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8.62%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150374279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7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Puducherry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0.08%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985126574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8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Uttarpradesh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14700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19.13%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05842995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9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Odisha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2493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3.24%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709606772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 dirty="0">
                          <a:effectLst/>
                        </a:rPr>
                        <a:t> </a:t>
                      </a:r>
                      <a:endParaRPr lang="en-IN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 Total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42616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40%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54%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319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935563370"/>
                  </a:ext>
                </a:extLst>
              </a:tr>
              <a:tr h="4448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 dirty="0">
                          <a:effectLst/>
                        </a:rPr>
                        <a:t>10</a:t>
                      </a:r>
                      <a:endParaRPr lang="en-IN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Karnataka(MOU requested)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3405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4.43%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92942442"/>
                  </a:ext>
                </a:extLst>
              </a:tr>
              <a:tr h="367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11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Bihar (MOU requested)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7976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10.38%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787224006"/>
                  </a:ext>
                </a:extLst>
              </a:tr>
              <a:tr h="367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12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Tripura (MOU requested)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0.27%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013830311"/>
                  </a:ext>
                </a:extLst>
              </a:tr>
              <a:tr h="4448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13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Haryana ( letter being submitted)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2026 Q3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1590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2.07%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209999797"/>
                  </a:ext>
                </a:extLst>
              </a:tr>
              <a:tr h="5907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14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Himachal Pradesh ( letter being submitted)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2026 Q3 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0.49%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262722319"/>
                  </a:ext>
                </a:extLst>
              </a:tr>
              <a:tr h="4433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13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Chhattisgarh(ICCI Workshop)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Apr-26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1680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2.19%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608815568"/>
                  </a:ext>
                </a:extLst>
              </a:tr>
              <a:tr h="367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 dirty="0">
                          <a:effectLst/>
                        </a:rPr>
                        <a:t>14</a:t>
                      </a:r>
                      <a:endParaRPr lang="en-IN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Assam (ICCI Workshop)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May-26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2075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2.70%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17496184"/>
                  </a:ext>
                </a:extLst>
              </a:tr>
              <a:tr h="1710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Subtotal 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17316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22.55%</a:t>
                      </a:r>
                      <a:endParaRPr lang="en-IN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179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781840102"/>
                  </a:ext>
                </a:extLst>
              </a:tr>
              <a:tr h="319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for 2026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59932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78%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498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1151855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E164F9D-7541-5E51-39CE-881750D793EF}"/>
              </a:ext>
            </a:extLst>
          </p:cNvPr>
          <p:cNvSpPr txBox="1"/>
          <p:nvPr/>
        </p:nvSpPr>
        <p:spPr>
          <a:xfrm rot="16200000">
            <a:off x="-2507878" y="3140350"/>
            <a:ext cx="6458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  - May 2026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CD110-C107-11AB-867D-EB072768C09F}"/>
              </a:ext>
            </a:extLst>
          </p:cNvPr>
          <p:cNvSpPr txBox="1"/>
          <p:nvPr/>
        </p:nvSpPr>
        <p:spPr>
          <a:xfrm>
            <a:off x="982974" y="18830"/>
            <a:ext cx="3051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ighlight>
                  <a:srgbClr val="FFFF00"/>
                </a:highlight>
              </a:rPr>
              <a:t>By 2026 – 78% incidence</a:t>
            </a:r>
          </a:p>
        </p:txBody>
      </p:sp>
    </p:spTree>
    <p:extLst>
      <p:ext uri="{BB962C8B-B14F-4D97-AF65-F5344CB8AC3E}">
        <p14:creationId xmlns:p14="http://schemas.microsoft.com/office/powerpoint/2010/main" val="321469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11702-675C-8D38-CA87-9ABE5E92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B57B99-5CE1-1E91-A93C-361D9052B2DD}"/>
              </a:ext>
            </a:extLst>
          </p:cNvPr>
          <p:cNvSpPr txBox="1"/>
          <p:nvPr/>
        </p:nvSpPr>
        <p:spPr>
          <a:xfrm rot="16200000">
            <a:off x="-2612031" y="3140351"/>
            <a:ext cx="6458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  - May 2026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849EA-FBAF-42F5-5B1F-7C574C21D6C9}"/>
              </a:ext>
            </a:extLst>
          </p:cNvPr>
          <p:cNvSpPr txBox="1"/>
          <p:nvPr/>
        </p:nvSpPr>
        <p:spPr>
          <a:xfrm>
            <a:off x="1310311" y="5918479"/>
            <a:ext cx="10857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  <a:cs typeface="Times New Roman" panose="02020603050405020304" pitchFamily="18" charset="0"/>
              </a:rPr>
              <a:t>Bi annually the State Care Coordination Center undertakes a comprehensive survey and mapping on present status of Pediatric Oncology services in the state. A</a:t>
            </a:r>
            <a:r>
              <a:rPr lang="en-IN" i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ll</a:t>
            </a:r>
            <a:r>
              <a:rPr lang="en-IN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hospitals in the state are mapped to seek  any information about children being  treated for cancer. This is through telephonic conversations, visits and feasibility reports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IN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This also helps to identify current centres and those that need to be  developed as PCUs and COEs.</a:t>
            </a:r>
            <a:endParaRPr lang="en-IN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BCFFA44F-B9B2-100E-AACA-FBC15831D694}"/>
              </a:ext>
            </a:extLst>
          </p:cNvPr>
          <p:cNvSpPr/>
          <p:nvPr/>
        </p:nvSpPr>
        <p:spPr>
          <a:xfrm>
            <a:off x="1223032" y="575933"/>
            <a:ext cx="5266258" cy="954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/>
          <a:lstStyle/>
          <a:p>
            <a:r>
              <a:rPr lang="en-US" sz="3200" b="1" dirty="0">
                <a:solidFill>
                  <a:srgbClr val="1B3A6B"/>
                </a:solidFill>
              </a:rPr>
              <a:t>968 </a:t>
            </a:r>
            <a:r>
              <a:rPr lang="en-US" dirty="0">
                <a:solidFill>
                  <a:srgbClr val="1A1A2E"/>
                </a:solidFill>
              </a:rPr>
              <a:t>hospitals mapped across India, State wise- cancer facilities'/Medical colleges referring children </a:t>
            </a:r>
            <a:endParaRPr lang="en-US" sz="320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CFC1B3CA-4466-4244-2A00-98223E85AE3F}"/>
              </a:ext>
            </a:extLst>
          </p:cNvPr>
          <p:cNvSpPr/>
          <p:nvPr/>
        </p:nvSpPr>
        <p:spPr>
          <a:xfrm>
            <a:off x="1234419" y="1681913"/>
            <a:ext cx="4594371" cy="65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1B3A6B"/>
                </a:solidFill>
              </a:rPr>
              <a:t>627 </a:t>
            </a:r>
            <a:r>
              <a:rPr lang="en-US" dirty="0">
                <a:solidFill>
                  <a:srgbClr val="1A1A2E"/>
                </a:solidFill>
              </a:rPr>
              <a:t>hospitals treating /referring</a:t>
            </a:r>
            <a:r>
              <a:rPr lang="en-US" sz="3200" dirty="0"/>
              <a:t> </a:t>
            </a:r>
            <a:r>
              <a:rPr lang="en-US" dirty="0">
                <a:solidFill>
                  <a:srgbClr val="1A1A2E"/>
                </a:solidFill>
              </a:rPr>
              <a:t>childhood  cancer</a:t>
            </a:r>
            <a:endParaRPr lang="en-US" sz="3200" dirty="0"/>
          </a:p>
          <a:p>
            <a:endParaRPr lang="en-IN" dirty="0"/>
          </a:p>
        </p:txBody>
      </p:sp>
      <p:graphicFrame>
        <p:nvGraphicFramePr>
          <p:cNvPr id="14" name="Table 0">
            <a:extLst>
              <a:ext uri="{FF2B5EF4-FFF2-40B4-BE49-F238E27FC236}">
                <a16:creationId xmlns:a16="http://schemas.microsoft.com/office/drawing/2014/main" id="{E8F79F0C-17BB-90E2-DAB1-80A889885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597183"/>
              </p:ext>
            </p:extLst>
          </p:nvPr>
        </p:nvGraphicFramePr>
        <p:xfrm>
          <a:off x="7301104" y="164351"/>
          <a:ext cx="4605760" cy="2084832"/>
        </p:xfrm>
        <a:graphic>
          <a:graphicData uri="http://schemas.openxmlformats.org/drawingml/2006/table">
            <a:tbl>
              <a:tblPr/>
              <a:tblGrid>
                <a:gridCol w="146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Region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Mapped 26-27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Treating Children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East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North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252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South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116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West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257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174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Grand 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968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627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 13">
            <a:extLst>
              <a:ext uri="{FF2B5EF4-FFF2-40B4-BE49-F238E27FC236}">
                <a16:creationId xmlns:a16="http://schemas.microsoft.com/office/drawing/2014/main" id="{E760DE87-E9A1-29E6-DDF6-45B587D53CA9}"/>
              </a:ext>
            </a:extLst>
          </p:cNvPr>
          <p:cNvSpPr/>
          <p:nvPr/>
        </p:nvSpPr>
        <p:spPr>
          <a:xfrm>
            <a:off x="1234420" y="2605279"/>
            <a:ext cx="3931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Hospitals by Patient Load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71D03886-12A9-6610-2021-E87AD52EB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75949"/>
              </p:ext>
            </p:extLst>
          </p:nvPr>
        </p:nvGraphicFramePr>
        <p:xfrm>
          <a:off x="1310311" y="2926855"/>
          <a:ext cx="5421837" cy="2926080"/>
        </p:xfrm>
        <a:graphic>
          <a:graphicData uri="http://schemas.openxmlformats.org/drawingml/2006/table">
            <a:tbl>
              <a:tblPr/>
              <a:tblGrid>
                <a:gridCol w="1030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Category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North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East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West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South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Pan India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% of Total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&gt; 300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150-299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24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100-149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55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50-99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30-49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&lt;30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24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277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44%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Total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252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174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116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627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100%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Text 14">
            <a:extLst>
              <a:ext uri="{FF2B5EF4-FFF2-40B4-BE49-F238E27FC236}">
                <a16:creationId xmlns:a16="http://schemas.microsoft.com/office/drawing/2014/main" id="{E9CDBF13-B4ED-62CC-D526-D1FC301B4068}"/>
              </a:ext>
            </a:extLst>
          </p:cNvPr>
          <p:cNvSpPr/>
          <p:nvPr/>
        </p:nvSpPr>
        <p:spPr>
          <a:xfrm>
            <a:off x="7301104" y="2752490"/>
            <a:ext cx="3657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Hospitals by Type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0E229C7-CC56-1801-9CD3-0EEA8135F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193414"/>
              </p:ext>
            </p:extLst>
          </p:nvPr>
        </p:nvGraphicFramePr>
        <p:xfrm>
          <a:off x="7069394" y="3054671"/>
          <a:ext cx="5004620" cy="2244919"/>
        </p:xfrm>
        <a:graphic>
          <a:graphicData uri="http://schemas.openxmlformats.org/drawingml/2006/table">
            <a:tbl>
              <a:tblPr/>
              <a:tblGrid>
                <a:gridCol w="111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5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4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382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Type of Hospital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North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East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West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South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Pan India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% of 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Government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106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193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31%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Private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73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365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58%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Trust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174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116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627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100%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Shape 1">
            <a:extLst>
              <a:ext uri="{FF2B5EF4-FFF2-40B4-BE49-F238E27FC236}">
                <a16:creationId xmlns:a16="http://schemas.microsoft.com/office/drawing/2014/main" id="{9ABC9810-8875-6000-BAEB-C9BA4A8512CF}"/>
              </a:ext>
            </a:extLst>
          </p:cNvPr>
          <p:cNvSpPr/>
          <p:nvPr/>
        </p:nvSpPr>
        <p:spPr>
          <a:xfrm>
            <a:off x="1223033" y="531"/>
            <a:ext cx="4741705" cy="453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1B3A6B"/>
            </a:solidFill>
            <a:prstDash val="solid"/>
          </a:ln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 Mapping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8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02336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txBody>
          <a:bodyPr/>
          <a:lstStyle/>
          <a:p>
            <a:endParaRPr lang="en-IN" dirty="0"/>
          </a:p>
        </p:txBody>
      </p:sp>
      <p:sp>
        <p:nvSpPr>
          <p:cNvPr id="3" name="Shape 1"/>
          <p:cNvSpPr/>
          <p:nvPr/>
        </p:nvSpPr>
        <p:spPr>
          <a:xfrm>
            <a:off x="-1005840" y="-1005840"/>
            <a:ext cx="2377440" cy="2377440"/>
          </a:xfrm>
          <a:prstGeom prst="ellipse">
            <a:avLst/>
          </a:prstGeom>
          <a:solidFill>
            <a:srgbClr val="D4A017">
              <a:alpha val="1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017520" y="5394960"/>
            <a:ext cx="2194560" cy="2194560"/>
          </a:xfrm>
          <a:prstGeom prst="ellipse">
            <a:avLst/>
          </a:prstGeom>
          <a:solidFill>
            <a:srgbClr val="D4A017">
              <a:alpha val="18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40080" y="640080"/>
            <a:ext cx="822960" cy="822960"/>
          </a:xfrm>
          <a:prstGeom prst="ellipse">
            <a:avLst/>
          </a:prstGeom>
          <a:solidFill>
            <a:srgbClr val="D4A01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845820"/>
            <a:ext cx="411480" cy="4114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40080" y="1691640"/>
            <a:ext cx="30175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kern="0" spc="2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CANKIDS · KIDSCAN</a:t>
            </a:r>
            <a:endParaRPr lang="en-US" sz="2000" b="1" dirty="0"/>
          </a:p>
        </p:txBody>
      </p:sp>
      <p:sp>
        <p:nvSpPr>
          <p:cNvPr id="8" name="Text 5"/>
          <p:cNvSpPr/>
          <p:nvPr/>
        </p:nvSpPr>
        <p:spPr>
          <a:xfrm>
            <a:off x="640080" y="2057400"/>
            <a:ext cx="301752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8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Expanding Access to</a:t>
            </a:r>
            <a:endParaRPr lang="en-US" sz="2700" dirty="0"/>
          </a:p>
          <a:p>
            <a:pPr marL="0" indent="0">
              <a:lnSpc>
                <a:spcPct val="108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Childhood Cancer Care</a:t>
            </a:r>
            <a:endParaRPr lang="en-US" sz="2700" dirty="0"/>
          </a:p>
        </p:txBody>
      </p:sp>
      <p:sp>
        <p:nvSpPr>
          <p:cNvPr id="9" name="Text 6"/>
          <p:cNvSpPr/>
          <p:nvPr/>
        </p:nvSpPr>
        <p:spPr>
          <a:xfrm>
            <a:off x="566928" y="4572000"/>
            <a:ext cx="301752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nationwide referral and shared-care network connecting families to specialist pediatric oncology treatment, closer to home.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4572000" y="777240"/>
            <a:ext cx="6858000" cy="1600200"/>
          </a:xfrm>
          <a:prstGeom prst="roundRect">
            <a:avLst>
              <a:gd name="adj" fmla="val 5143"/>
            </a:avLst>
          </a:prstGeom>
          <a:solidFill>
            <a:srgbClr val="F4F6FB"/>
          </a:solidFill>
          <a:ln/>
          <a:effectLst>
            <a:outerShdw blurRad="101600" dist="38100" dir="5400000" algn="bl" rotWithShape="0">
              <a:srgbClr val="1E2761">
                <a:alpha val="10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4892040" y="1143000"/>
            <a:ext cx="868680" cy="8686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208" y="1344168"/>
            <a:ext cx="466344" cy="46634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989320" y="941832"/>
            <a:ext cx="1828800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143</a:t>
            </a:r>
            <a:endParaRPr lang="en-US" sz="4000" dirty="0"/>
          </a:p>
        </p:txBody>
      </p:sp>
      <p:sp>
        <p:nvSpPr>
          <p:cNvPr id="14" name="Text 10"/>
          <p:cNvSpPr/>
          <p:nvPr/>
        </p:nvSpPr>
        <p:spPr>
          <a:xfrm>
            <a:off x="7909560" y="941832"/>
            <a:ext cx="3200400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b="1" dirty="0">
                <a:solidFill>
                  <a:srgbClr val="4450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Partner hospitals delivering childhood cancer treatment across India</a:t>
            </a:r>
            <a:endParaRPr lang="en-US" b="1" dirty="0"/>
          </a:p>
        </p:txBody>
      </p:sp>
      <p:sp>
        <p:nvSpPr>
          <p:cNvPr id="15" name="Shape 11"/>
          <p:cNvSpPr/>
          <p:nvPr/>
        </p:nvSpPr>
        <p:spPr>
          <a:xfrm>
            <a:off x="4572000" y="2743200"/>
            <a:ext cx="6858000" cy="1600200"/>
          </a:xfrm>
          <a:prstGeom prst="roundRect">
            <a:avLst>
              <a:gd name="adj" fmla="val 5143"/>
            </a:avLst>
          </a:prstGeom>
          <a:solidFill>
            <a:srgbClr val="F4F6FB"/>
          </a:solidFill>
          <a:ln/>
          <a:effectLst>
            <a:outerShdw blurRad="101600" dist="38100" dir="5400000" algn="bl" rotWithShape="0">
              <a:srgbClr val="1E2761">
                <a:alpha val="10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4892040" y="3108960"/>
            <a:ext cx="868680" cy="8686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3310128"/>
            <a:ext cx="466344" cy="46634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989320" y="2907792"/>
            <a:ext cx="1828800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27,780</a:t>
            </a:r>
            <a:endParaRPr lang="en-US" sz="4000" dirty="0"/>
          </a:p>
        </p:txBody>
      </p:sp>
      <p:sp>
        <p:nvSpPr>
          <p:cNvPr id="19" name="Text 14"/>
          <p:cNvSpPr/>
          <p:nvPr/>
        </p:nvSpPr>
        <p:spPr>
          <a:xfrm>
            <a:off x="7909560" y="2907792"/>
            <a:ext cx="3200400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b="1" dirty="0">
                <a:solidFill>
                  <a:srgbClr val="4450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Children receiving treatment and care within this hospital network</a:t>
            </a:r>
            <a:endParaRPr lang="en-US" b="1" dirty="0"/>
          </a:p>
        </p:txBody>
      </p:sp>
      <p:sp>
        <p:nvSpPr>
          <p:cNvPr id="20" name="Shape 15"/>
          <p:cNvSpPr/>
          <p:nvPr/>
        </p:nvSpPr>
        <p:spPr>
          <a:xfrm>
            <a:off x="4572000" y="4709160"/>
            <a:ext cx="6858000" cy="1600200"/>
          </a:xfrm>
          <a:prstGeom prst="roundRect">
            <a:avLst>
              <a:gd name="adj" fmla="val 5143"/>
            </a:avLst>
          </a:prstGeom>
          <a:solidFill>
            <a:srgbClr val="F4F6FB"/>
          </a:solidFill>
          <a:ln/>
          <a:effectLst>
            <a:outerShdw blurRad="101600" dist="38100" dir="5400000" algn="bl" rotWithShape="0">
              <a:srgbClr val="1E2761">
                <a:alpha val="10000"/>
              </a:srgbClr>
            </a:outerShdw>
          </a:effectLst>
        </p:spPr>
      </p:sp>
      <p:sp>
        <p:nvSpPr>
          <p:cNvPr id="21" name="Shape 16"/>
          <p:cNvSpPr/>
          <p:nvPr/>
        </p:nvSpPr>
        <p:spPr>
          <a:xfrm>
            <a:off x="4892040" y="5074920"/>
            <a:ext cx="868680" cy="8686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208" y="5276088"/>
            <a:ext cx="466344" cy="466344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5989320" y="4873752"/>
            <a:ext cx="1828800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65%+</a:t>
            </a:r>
            <a:endParaRPr lang="en-US" sz="4000" dirty="0"/>
          </a:p>
        </p:txBody>
      </p:sp>
      <p:sp>
        <p:nvSpPr>
          <p:cNvPr id="24" name="Text 18"/>
          <p:cNvSpPr/>
          <p:nvPr/>
        </p:nvSpPr>
        <p:spPr>
          <a:xfrm>
            <a:off x="7909560" y="4873752"/>
            <a:ext cx="3200400" cy="1271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b="1" dirty="0">
                <a:solidFill>
                  <a:srgbClr val="4450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children accessing treatment travel from beyond their home district to reach these hospitals</a:t>
            </a:r>
            <a:endParaRPr lang="en-US" b="1" dirty="0"/>
          </a:p>
        </p:txBody>
      </p:sp>
      <p:sp>
        <p:nvSpPr>
          <p:cNvPr id="25" name="Text 19"/>
          <p:cNvSpPr/>
          <p:nvPr/>
        </p:nvSpPr>
        <p:spPr>
          <a:xfrm>
            <a:off x="4572000" y="6629400"/>
            <a:ext cx="6858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i="1" dirty="0">
                <a:solidFill>
                  <a:srgbClr val="8A93A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Source: CanKids network mapping data</a:t>
            </a:r>
            <a:endParaRPr lang="en-US" sz="105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3D22EB88-2FFC-B7C3-3EC8-63AC1270C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2BA00AFD-FAF4-8F07-EA71-3B6ED9C862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2A589DDC-629A-87AD-F6AB-048F529A48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>
            <a:extLst>
              <a:ext uri="{FF2B5EF4-FFF2-40B4-BE49-F238E27FC236}">
                <a16:creationId xmlns:a16="http://schemas.microsoft.com/office/drawing/2014/main" id="{6793F79A-0023-2F98-8FAB-423C47F72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00" y="1111450"/>
            <a:ext cx="3438999" cy="13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>
            <a:extLst>
              <a:ext uri="{FF2B5EF4-FFF2-40B4-BE49-F238E27FC236}">
                <a16:creationId xmlns:a16="http://schemas.microsoft.com/office/drawing/2014/main" id="{C5A056CB-13F5-9D43-CDE8-C830F46A34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76" y="4073971"/>
            <a:ext cx="3874125" cy="114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7738C-3135-4D99-78E9-06DD34399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4209" y="198783"/>
            <a:ext cx="4968796" cy="6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BBB62084-708D-1B49-DCC1-E1844C22C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B649576-E788-563A-F863-51D12971F0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52" y="2069675"/>
            <a:ext cx="5049078" cy="195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02878"/>
              </a:buClr>
              <a:buSzPts val="3600"/>
            </a:pPr>
            <a:r>
              <a:rPr lang="en-US" sz="3600" b="1" dirty="0"/>
              <a:t>State Government Engagement Expansion by 2030</a:t>
            </a:r>
            <a:endParaRPr b="1" dirty="0"/>
          </a:p>
        </p:txBody>
      </p:sp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BE4C0CBE-9AD4-752A-D452-27FE36C479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624B53E4-FB50-0E42-8049-04AFCE030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124450" y="5893843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F5BC5-5085-BB62-598B-BAFD874D8DEE}"/>
              </a:ext>
            </a:extLst>
          </p:cNvPr>
          <p:cNvSpPr txBox="1"/>
          <p:nvPr/>
        </p:nvSpPr>
        <p:spPr>
          <a:xfrm>
            <a:off x="5796171" y="1249797"/>
            <a:ext cx="61871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Expansion across remaining high-burden and underserved states 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Progressive integration of Childhood Cancer Divisions/Districts (CCDDs),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Samanvay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Kendras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referral ecosystems 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toward: </a:t>
            </a:r>
          </a:p>
          <a:p>
            <a:pPr lvl="1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 national incidence coverage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reach across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districts of India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nationwide integrated childhood cancer ecosystem </a:t>
            </a: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73880-F86E-9B76-A8C2-C9FA2ED714E7}"/>
              </a:ext>
            </a:extLst>
          </p:cNvPr>
          <p:cNvSpPr txBox="1"/>
          <p:nvPr/>
        </p:nvSpPr>
        <p:spPr>
          <a:xfrm>
            <a:off x="1099354" y="5347347"/>
            <a:ext cx="9929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2030 Goal : Every child with cancer — regardless of geography — connected to systems for detection, referral, treatment, financial protection, survivorship, and continuity of care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4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16544-AFC7-201C-3A4B-0325C662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25EF00-4B67-D18A-E7AE-15529E81E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038581"/>
              </p:ext>
            </p:extLst>
          </p:nvPr>
        </p:nvGraphicFramePr>
        <p:xfrm>
          <a:off x="1026160" y="250827"/>
          <a:ext cx="10810240" cy="635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114">
                  <a:extLst>
                    <a:ext uri="{9D8B030D-6E8A-4147-A177-3AD203B41FA5}">
                      <a16:colId xmlns:a16="http://schemas.microsoft.com/office/drawing/2014/main" val="1038457595"/>
                    </a:ext>
                  </a:extLst>
                </a:gridCol>
                <a:gridCol w="1601807">
                  <a:extLst>
                    <a:ext uri="{9D8B030D-6E8A-4147-A177-3AD203B41FA5}">
                      <a16:colId xmlns:a16="http://schemas.microsoft.com/office/drawing/2014/main" val="124575230"/>
                    </a:ext>
                  </a:extLst>
                </a:gridCol>
                <a:gridCol w="2618453">
                  <a:extLst>
                    <a:ext uri="{9D8B030D-6E8A-4147-A177-3AD203B41FA5}">
                      <a16:colId xmlns:a16="http://schemas.microsoft.com/office/drawing/2014/main" val="4032062391"/>
                    </a:ext>
                  </a:extLst>
                </a:gridCol>
                <a:gridCol w="934379">
                  <a:extLst>
                    <a:ext uri="{9D8B030D-6E8A-4147-A177-3AD203B41FA5}">
                      <a16:colId xmlns:a16="http://schemas.microsoft.com/office/drawing/2014/main" val="1351976016"/>
                    </a:ext>
                  </a:extLst>
                </a:gridCol>
                <a:gridCol w="947355">
                  <a:extLst>
                    <a:ext uri="{9D8B030D-6E8A-4147-A177-3AD203B41FA5}">
                      <a16:colId xmlns:a16="http://schemas.microsoft.com/office/drawing/2014/main" val="4197199973"/>
                    </a:ext>
                  </a:extLst>
                </a:gridCol>
                <a:gridCol w="734985">
                  <a:extLst>
                    <a:ext uri="{9D8B030D-6E8A-4147-A177-3AD203B41FA5}">
                      <a16:colId xmlns:a16="http://schemas.microsoft.com/office/drawing/2014/main" val="709293616"/>
                    </a:ext>
                  </a:extLst>
                </a:gridCol>
                <a:gridCol w="937643">
                  <a:extLst>
                    <a:ext uri="{9D8B030D-6E8A-4147-A177-3AD203B41FA5}">
                      <a16:colId xmlns:a16="http://schemas.microsoft.com/office/drawing/2014/main" val="454385025"/>
                    </a:ext>
                  </a:extLst>
                </a:gridCol>
                <a:gridCol w="2285504">
                  <a:extLst>
                    <a:ext uri="{9D8B030D-6E8A-4147-A177-3AD203B41FA5}">
                      <a16:colId xmlns:a16="http://schemas.microsoft.com/office/drawing/2014/main" val="3389898146"/>
                    </a:ext>
                  </a:extLst>
                </a:gridCol>
              </a:tblGrid>
              <a:tr h="226349">
                <a:tc gridSpan="8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Table 3 : Childhood Cancer District Outreach  Frame Work for Early Detection and Diagnosis –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Sajhakaran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54730"/>
                  </a:ext>
                </a:extLst>
              </a:tr>
              <a:tr h="6671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States/</a:t>
                      </a:r>
                      <a:r>
                        <a:rPr lang="en-IN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Burden of Childhood Cancer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of total incidence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No.of</a:t>
                      </a: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Districts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of India's 806 Districts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 Summary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1751328361"/>
                  </a:ext>
                </a:extLst>
              </a:tr>
              <a:tr h="9152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 1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State Partnership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Punjab, Tamil Nadu, Gujarat, Maharashtra, West Bengal, Madhya Pradesh, Uttar Pradesh, Puducherry, Odisha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42616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MOU with State Govts/Departments of Health or Education, active </a:t>
                      </a:r>
                      <a:r>
                        <a:rPr lang="en-US" sz="1400" b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Samanvay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Kendras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&amp; Mapped Hospitals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4107424799"/>
                  </a:ext>
                </a:extLst>
              </a:tr>
              <a:tr h="8995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 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Working Towards Formal Engagement Samanvay Kendras-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Karnataka, Bihar, Tripura, Haryana and Himachal, Chattisgarh and Assam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17316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MoUs in progress. Operational Samanvay Kendras, 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1186226227"/>
                  </a:ext>
                </a:extLst>
              </a:tr>
              <a:tr h="114410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Block3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Programatic Presence 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Jammu &amp; Kashmir,  Delhi,Chandigarh  ,Goa, Telengana, Kerala, Uttrakhand, Rajasthan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9134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 formal Govt engagement yet ; Direct Services, hospital Partnerships, outreach, data mapping,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721924244"/>
                  </a:ext>
                </a:extLst>
              </a:tr>
              <a:tr h="16333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 4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Future Expansion (Not Yet Reached)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Andhra Pradesh, Arunachal Pradesh,  Jharkhand, Manipur, Meghalaya, Mizoram. Nagaland,Sikkim, Dadar &amp; Nagar Haveli,Daman Diu, Lakshwadeep,Laddak,Adman &amp; Nicobar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7739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Planned 2026-30 expansion under CCC India and </a:t>
                      </a:r>
                      <a:r>
                        <a:rPr lang="en-US" sz="1400" b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Canshala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for life project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403237670"/>
                  </a:ext>
                </a:extLst>
              </a:tr>
              <a:tr h="481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(National Coverage Framework by 2030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 States/</a:t>
                      </a:r>
                      <a:r>
                        <a:rPr lang="en-IN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76805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807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National Coverage Framework by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CanKids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KidsCan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1205525853"/>
                  </a:ext>
                </a:extLst>
              </a:tr>
              <a:tr h="1972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23877006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A5B383-633A-F74A-7C6D-7E9634223C75}"/>
              </a:ext>
            </a:extLst>
          </p:cNvPr>
          <p:cNvSpPr txBox="1"/>
          <p:nvPr/>
        </p:nvSpPr>
        <p:spPr>
          <a:xfrm rot="16200000">
            <a:off x="-2612031" y="3140351"/>
            <a:ext cx="6458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  - May 2026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68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717D6631-1121-3B0F-BEA0-B2F0CDC5F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0B7D5AC-A189-8487-92A3-0C9D114CF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375" y="2069675"/>
            <a:ext cx="4095900" cy="1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3600"/>
              <a:buFont typeface="Calibri"/>
              <a:buNone/>
            </a:pPr>
            <a:r>
              <a:rPr lang="en-US" sz="3600" b="1"/>
              <a:t>Why State Ecosystems Matter</a:t>
            </a:r>
            <a:endParaRPr b="1"/>
          </a:p>
        </p:txBody>
      </p:sp>
      <p:grpSp>
        <p:nvGrpSpPr>
          <p:cNvPr id="102" name="Google Shape;102;p2">
            <a:extLst>
              <a:ext uri="{FF2B5EF4-FFF2-40B4-BE49-F238E27FC236}">
                <a16:creationId xmlns:a16="http://schemas.microsoft.com/office/drawing/2014/main" id="{FCE5B244-4F19-164D-CBDC-843415018FA0}"/>
              </a:ext>
            </a:extLst>
          </p:cNvPr>
          <p:cNvGrpSpPr/>
          <p:nvPr/>
        </p:nvGrpSpPr>
        <p:grpSpPr>
          <a:xfrm>
            <a:off x="5384100" y="894005"/>
            <a:ext cx="4814018" cy="4814018"/>
            <a:chOff x="0" y="180181"/>
            <a:chExt cx="5175250" cy="5175250"/>
          </a:xfrm>
        </p:grpSpPr>
        <p:sp>
          <p:nvSpPr>
            <p:cNvPr id="103" name="Google Shape;103;p2">
              <a:extLst>
                <a:ext uri="{FF2B5EF4-FFF2-40B4-BE49-F238E27FC236}">
                  <a16:creationId xmlns:a16="http://schemas.microsoft.com/office/drawing/2014/main" id="{D7128823-663D-6F56-662F-2774B84600A6}"/>
                </a:ext>
              </a:extLst>
            </p:cNvPr>
            <p:cNvSpPr/>
            <p:nvPr/>
          </p:nvSpPr>
          <p:spPr>
            <a:xfrm>
              <a:off x="0" y="180181"/>
              <a:ext cx="5175250" cy="5175250"/>
            </a:xfrm>
            <a:prstGeom prst="diamond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>
              <a:extLst>
                <a:ext uri="{FF2B5EF4-FFF2-40B4-BE49-F238E27FC236}">
                  <a16:creationId xmlns:a16="http://schemas.microsoft.com/office/drawing/2014/main" id="{4C327F72-5842-C13D-A598-A53BA7BA631E}"/>
                </a:ext>
              </a:extLst>
            </p:cNvPr>
            <p:cNvSpPr/>
            <p:nvPr/>
          </p:nvSpPr>
          <p:spPr>
            <a:xfrm>
              <a:off x="491648" y="671830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>
              <a:extLst>
                <a:ext uri="{FF2B5EF4-FFF2-40B4-BE49-F238E27FC236}">
                  <a16:creationId xmlns:a16="http://schemas.microsoft.com/office/drawing/2014/main" id="{30B01445-4736-D890-F73E-18EFEC7500EC}"/>
                </a:ext>
              </a:extLst>
            </p:cNvPr>
            <p:cNvSpPr txBox="1"/>
            <p:nvPr/>
          </p:nvSpPr>
          <p:spPr>
            <a:xfrm>
              <a:off x="590176" y="770358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India cannot rely on one uniform childhood cancer model</a:t>
              </a:r>
              <a:endParaRPr sz="1302"/>
            </a:p>
          </p:txBody>
        </p:sp>
        <p:sp>
          <p:nvSpPr>
            <p:cNvPr id="106" name="Google Shape;106;p2">
              <a:extLst>
                <a:ext uri="{FF2B5EF4-FFF2-40B4-BE49-F238E27FC236}">
                  <a16:creationId xmlns:a16="http://schemas.microsoft.com/office/drawing/2014/main" id="{8C7F54E6-6A2C-0CB5-EDD2-08DF2BF257AB}"/>
                </a:ext>
              </a:extLst>
            </p:cNvPr>
            <p:cNvSpPr/>
            <p:nvPr/>
          </p:nvSpPr>
          <p:spPr>
            <a:xfrm>
              <a:off x="2665253" y="671830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>
              <a:extLst>
                <a:ext uri="{FF2B5EF4-FFF2-40B4-BE49-F238E27FC236}">
                  <a16:creationId xmlns:a16="http://schemas.microsoft.com/office/drawing/2014/main" id="{EC71DB57-3822-8DA6-D95E-5EEF2E6938C4}"/>
                </a:ext>
              </a:extLst>
            </p:cNvPr>
            <p:cNvSpPr txBox="1"/>
            <p:nvPr/>
          </p:nvSpPr>
          <p:spPr>
            <a:xfrm>
              <a:off x="2763781" y="770358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States differ in geography, referral systems, workforce and financial protection</a:t>
              </a:r>
              <a:endParaRPr sz="1302"/>
            </a:p>
          </p:txBody>
        </p:sp>
        <p:sp>
          <p:nvSpPr>
            <p:cNvPr id="108" name="Google Shape;108;p2">
              <a:extLst>
                <a:ext uri="{FF2B5EF4-FFF2-40B4-BE49-F238E27FC236}">
                  <a16:creationId xmlns:a16="http://schemas.microsoft.com/office/drawing/2014/main" id="{5890BB0B-0C4A-3AD1-475D-C620E47E69C9}"/>
                </a:ext>
              </a:extLst>
            </p:cNvPr>
            <p:cNvSpPr/>
            <p:nvPr/>
          </p:nvSpPr>
          <p:spPr>
            <a:xfrm>
              <a:off x="491648" y="2845435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>
              <a:extLst>
                <a:ext uri="{FF2B5EF4-FFF2-40B4-BE49-F238E27FC236}">
                  <a16:creationId xmlns:a16="http://schemas.microsoft.com/office/drawing/2014/main" id="{5EF44779-4B35-4298-2936-3ABFF1782568}"/>
                </a:ext>
              </a:extLst>
            </p:cNvPr>
            <p:cNvSpPr txBox="1"/>
            <p:nvPr/>
          </p:nvSpPr>
          <p:spPr>
            <a:xfrm>
              <a:off x="590176" y="2943963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Integrated state ecosystems are essential for equitable access and survival</a:t>
              </a:r>
              <a:endParaRPr sz="1302"/>
            </a:p>
          </p:txBody>
        </p:sp>
        <p:sp>
          <p:nvSpPr>
            <p:cNvPr id="110" name="Google Shape;110;p2">
              <a:extLst>
                <a:ext uri="{FF2B5EF4-FFF2-40B4-BE49-F238E27FC236}">
                  <a16:creationId xmlns:a16="http://schemas.microsoft.com/office/drawing/2014/main" id="{8BDF6668-543C-DB06-7EE8-8607CB95A5E9}"/>
                </a:ext>
              </a:extLst>
            </p:cNvPr>
            <p:cNvSpPr/>
            <p:nvPr/>
          </p:nvSpPr>
          <p:spPr>
            <a:xfrm>
              <a:off x="2665253" y="2845435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>
              <a:extLst>
                <a:ext uri="{FF2B5EF4-FFF2-40B4-BE49-F238E27FC236}">
                  <a16:creationId xmlns:a16="http://schemas.microsoft.com/office/drawing/2014/main" id="{39EE706A-2DF7-9DDC-0FA8-CEE1291C0F58}"/>
                </a:ext>
              </a:extLst>
            </p:cNvPr>
            <p:cNvSpPr txBox="1"/>
            <p:nvPr/>
          </p:nvSpPr>
          <p:spPr>
            <a:xfrm>
              <a:off x="2763781" y="2943963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 future lies in convergence-based, patient-centred systems</a:t>
              </a:r>
              <a:endParaRPr sz="1302"/>
            </a:p>
          </p:txBody>
        </p:sp>
      </p:grpSp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5AA90CE3-28D5-A183-DB8E-CE3119AD98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E35C2974-FF40-3753-C077-04B9CC8320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>
            <a:extLst>
              <a:ext uri="{FF2B5EF4-FFF2-40B4-BE49-F238E27FC236}">
                <a16:creationId xmlns:a16="http://schemas.microsoft.com/office/drawing/2014/main" id="{FE388DD4-FF01-26D5-4C76-ADA7C1A9CD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00" y="1111450"/>
            <a:ext cx="3438999" cy="13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>
            <a:extLst>
              <a:ext uri="{FF2B5EF4-FFF2-40B4-BE49-F238E27FC236}">
                <a16:creationId xmlns:a16="http://schemas.microsoft.com/office/drawing/2014/main" id="{FE34B69F-88BF-85A0-02CD-03EF08103F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76" y="4073971"/>
            <a:ext cx="3874125" cy="1142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365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5200" dirty="0"/>
              <a:t>State Ecosystem Typologies</a:t>
            </a:r>
            <a:endParaRPr dirty="0"/>
          </a:p>
        </p:txBody>
      </p:sp>
      <p:grpSp>
        <p:nvGrpSpPr>
          <p:cNvPr id="191" name="Google Shape;191;p6"/>
          <p:cNvGrpSpPr/>
          <p:nvPr/>
        </p:nvGrpSpPr>
        <p:grpSpPr>
          <a:xfrm>
            <a:off x="5093208" y="620392"/>
            <a:ext cx="6263640" cy="5504687"/>
            <a:chOff x="0" y="0"/>
            <a:chExt cx="6263640" cy="5504687"/>
          </a:xfrm>
        </p:grpSpPr>
        <p:sp>
          <p:nvSpPr>
            <p:cNvPr id="192" name="Google Shape;192;p6"/>
            <p:cNvSpPr/>
            <p:nvPr/>
          </p:nvSpPr>
          <p:spPr>
            <a:xfrm>
              <a:off x="0" y="0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35470" y="35470"/>
              <a:ext cx="3601782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LARGE DECENTRALISED STATES</a:t>
              </a: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419663" y="1431218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50C9B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 txBox="1"/>
            <p:nvPr/>
          </p:nvSpPr>
          <p:spPr>
            <a:xfrm>
              <a:off x="455133" y="1466688"/>
              <a:ext cx="3733137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 STATES WITH CONCENTRAATION OR ONE APEX CANCER CENTRE</a:t>
              </a:r>
              <a:endParaRPr dirty="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33064" y="2862437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48BD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868534" y="2897907"/>
              <a:ext cx="3739401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 REGIONAL REFERRAL &amp; SHARED CARE ECOSYSTEMS</a:t>
              </a: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252728" y="4293656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1288198" y="4329126"/>
              <a:ext cx="3733137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DIFFERENT PATHWAYS. SHARED GOALS.</a:t>
              </a: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223741" y="927539"/>
              <a:ext cx="787170" cy="78717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CFDEEF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4400854" y="927539"/>
              <a:ext cx="432944" cy="592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44450" rIns="44450" bIns="44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endPara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643405" y="2358758"/>
              <a:ext cx="787170" cy="78717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CCE8DD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 txBox="1"/>
            <p:nvPr/>
          </p:nvSpPr>
          <p:spPr>
            <a:xfrm>
              <a:off x="4820518" y="2358758"/>
              <a:ext cx="432944" cy="592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44450" rIns="44450" bIns="44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endPara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056805" y="3789977"/>
              <a:ext cx="787170" cy="78717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3E1CC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5233918" y="3789977"/>
              <a:ext cx="432944" cy="592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44450" rIns="44450" bIns="44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endPara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CD36C916-6082-B1F8-37D1-AC7DB139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6F7EADCD-1F66-F0B4-1484-7A0C31EB99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0885862B-7C63-A869-7260-D1588264F6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E2CD4-1426-F943-19CF-2E37C85D74B3}"/>
              </a:ext>
            </a:extLst>
          </p:cNvPr>
          <p:cNvSpPr txBox="1"/>
          <p:nvPr/>
        </p:nvSpPr>
        <p:spPr>
          <a:xfrm>
            <a:off x="5222238" y="750308"/>
            <a:ext cx="59350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CCDs (Childhood Cancer Divisions) Aligned to State Health Architecture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Large and high-burden states cannot be effectively managed through a single tertiary </a:t>
            </a:r>
            <a:r>
              <a:rPr lang="en-US" dirty="0" err="1"/>
              <a:t>centre</a:t>
            </a:r>
            <a:r>
              <a:rPr lang="en-US" dirty="0"/>
              <a:t> model alone.</a:t>
            </a:r>
            <a:br>
              <a:rPr lang="en-US" dirty="0"/>
            </a:br>
            <a:r>
              <a:rPr lang="en-US" dirty="0"/>
              <a:t>The CCC State Model therefore proposes </a:t>
            </a:r>
            <a:r>
              <a:rPr lang="en-US" b="1" dirty="0"/>
              <a:t>Childhood Cancer Divisions (CCDs)</a:t>
            </a:r>
            <a:r>
              <a:rPr lang="en-US" dirty="0"/>
              <a:t> aligned with existing regional health and administrative architectures.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Why CCDs Matter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 geographic inequity and travel burden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 early detection, referral, and continuity of care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Enable regional hub–spoke systems closer to families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Strengthen integration with NHM, Medical Education, and district health systems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Facilitate data, mapping, planning, and accountability at sub-state level</a:t>
            </a:r>
          </a:p>
          <a:p>
            <a:endParaRPr lang="en-US" dirty="0"/>
          </a:p>
          <a:p>
            <a:r>
              <a:rPr lang="en-US" b="1" dirty="0"/>
              <a:t>Key principle</a:t>
            </a:r>
          </a:p>
          <a:p>
            <a:r>
              <a:rPr lang="en-US" dirty="0"/>
              <a:t>Large states require decentralized CCD-based ecosystems, not single-</a:t>
            </a:r>
            <a:r>
              <a:rPr lang="en-US" dirty="0" err="1"/>
              <a:t>centre</a:t>
            </a:r>
            <a:r>
              <a:rPr lang="en-US" dirty="0"/>
              <a:t> models.</a:t>
            </a:r>
          </a:p>
        </p:txBody>
      </p:sp>
      <p:sp>
        <p:nvSpPr>
          <p:cNvPr id="4" name="Google Shape;344;p13">
            <a:extLst>
              <a:ext uri="{FF2B5EF4-FFF2-40B4-BE49-F238E27FC236}">
                <a16:creationId xmlns:a16="http://schemas.microsoft.com/office/drawing/2014/main" id="{21C15906-9560-27F9-D7CF-75A0F1E6DE31}"/>
              </a:ext>
            </a:extLst>
          </p:cNvPr>
          <p:cNvSpPr/>
          <p:nvPr/>
        </p:nvSpPr>
        <p:spPr>
          <a:xfrm>
            <a:off x="344266" y="1224990"/>
            <a:ext cx="4104338" cy="4002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b="1"/>
              <a:t>Large and high burden States –</a:t>
            </a:r>
            <a:br>
              <a:rPr lang="en-US" sz="1800" b="1"/>
            </a:br>
            <a:r>
              <a:rPr lang="en-US" sz="1800" b="1"/>
              <a:t> </a:t>
            </a:r>
            <a:br>
              <a:rPr lang="en-US" sz="1800" b="1"/>
            </a:br>
            <a:r>
              <a:rPr lang="en-US" sz="1800" b="1"/>
              <a:t>UP, Bihar, Maharashtra, MP, West Bengal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65F03-5A83-0D4E-9E6B-50B0C1FC8DD0}"/>
              </a:ext>
            </a:extLst>
          </p:cNvPr>
          <p:cNvSpPr txBox="1"/>
          <p:nvPr/>
        </p:nvSpPr>
        <p:spPr>
          <a:xfrm>
            <a:off x="211394" y="5369028"/>
            <a:ext cx="11769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Key Takeaways </a:t>
            </a:r>
            <a:r>
              <a:rPr lang="en-IN" dirty="0"/>
              <a:t>- </a:t>
            </a:r>
            <a:r>
              <a:rPr lang="en-US" dirty="0"/>
              <a:t>Care must move closer to children and families* Shared care and continuity of care are essential* Apex </a:t>
            </a:r>
            <a:r>
              <a:rPr lang="en-US" dirty="0" err="1"/>
              <a:t>centres</a:t>
            </a:r>
            <a:r>
              <a:rPr lang="en-US" dirty="0"/>
              <a:t> should anchor regional networks* CCDs enable equitable access across large geographies* Integrated state ecosystems are critical for improving survival outcomes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414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141249" y="119571"/>
            <a:ext cx="2864267" cy="2979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400" dirty="0">
                <a:solidFill>
                  <a:schemeClr val="tx1"/>
                </a:solidFill>
              </a:rPr>
              <a:t>Large States – </a:t>
            </a:r>
            <a:r>
              <a:rPr lang="en-US" sz="2400" dirty="0" err="1">
                <a:solidFill>
                  <a:schemeClr val="tx1"/>
                </a:solidFill>
              </a:rPr>
              <a:t>Decentralised</a:t>
            </a:r>
            <a:r>
              <a:rPr lang="en-US" sz="2400" dirty="0">
                <a:solidFill>
                  <a:schemeClr val="tx1"/>
                </a:solidFill>
              </a:rPr>
              <a:t> Care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211" name="Google Shape;21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008" y="3670498"/>
            <a:ext cx="4229893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8469" y="119571"/>
            <a:ext cx="4052779" cy="298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5">
            <a:alphaModFix/>
          </a:blip>
          <a:srcRect l="13136" r="12564"/>
          <a:stretch/>
        </p:blipFill>
        <p:spPr>
          <a:xfrm>
            <a:off x="456328" y="201591"/>
            <a:ext cx="4227431" cy="3141050"/>
          </a:xfrm>
          <a:prstGeom prst="rect">
            <a:avLst/>
          </a:prstGeom>
          <a:noFill/>
          <a:ln w="88900" cap="flat" cmpd="sng">
            <a:solidFill>
              <a:srgbClr val="44546A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4" name="Google Shape;214;p7"/>
          <p:cNvPicPr preferRelativeResize="0"/>
          <p:nvPr/>
        </p:nvPicPr>
        <p:blipFill>
          <a:blip r:embed="rId6">
            <a:alphaModFix/>
          </a:blip>
          <a:srcRect/>
          <a:stretch/>
        </p:blipFill>
        <p:spPr>
          <a:xfrm>
            <a:off x="294968" y="3881841"/>
            <a:ext cx="3344515" cy="2522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>
          <a:blip r:embed="rId7">
            <a:alphaModFix/>
          </a:blip>
          <a:srcRect/>
          <a:stretch/>
        </p:blipFill>
        <p:spPr>
          <a:xfrm>
            <a:off x="3830108" y="3852506"/>
            <a:ext cx="3817275" cy="25399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6F02D-7FA3-6F8E-D87C-8ECB9465FF29}"/>
              </a:ext>
            </a:extLst>
          </p:cNvPr>
          <p:cNvSpPr/>
          <p:nvPr/>
        </p:nvSpPr>
        <p:spPr>
          <a:xfrm>
            <a:off x="7395587" y="6404265"/>
            <a:ext cx="46426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Incidence- 5265,  Access to care- 3743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71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3B986-41FA-1C67-6C1A-6DE1DB40E50C}"/>
              </a:ext>
            </a:extLst>
          </p:cNvPr>
          <p:cNvSpPr/>
          <p:nvPr/>
        </p:nvSpPr>
        <p:spPr>
          <a:xfrm>
            <a:off x="5001272" y="3172160"/>
            <a:ext cx="41399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Incidence- 4946, Access to care- 2256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D7826-6793-861F-DC11-56868DBEDC69}"/>
              </a:ext>
            </a:extLst>
          </p:cNvPr>
          <p:cNvSpPr/>
          <p:nvPr/>
        </p:nvSpPr>
        <p:spPr>
          <a:xfrm>
            <a:off x="205396" y="3430541"/>
            <a:ext cx="41387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Incidence- 14700, Access to care- 6963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47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28111-25A2-C07E-4E6B-40888F97D973}"/>
              </a:ext>
            </a:extLst>
          </p:cNvPr>
          <p:cNvSpPr/>
          <p:nvPr/>
        </p:nvSpPr>
        <p:spPr>
          <a:xfrm>
            <a:off x="-159166" y="6465828"/>
            <a:ext cx="41129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Incidence- 7976 , Access to care- 4169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4F31E-C57F-E902-BAA3-861DC7A9B9EB}"/>
              </a:ext>
            </a:extLst>
          </p:cNvPr>
          <p:cNvSpPr/>
          <p:nvPr/>
        </p:nvSpPr>
        <p:spPr>
          <a:xfrm>
            <a:off x="3143657" y="6477625"/>
            <a:ext cx="51901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Incidence- 6317, Access to care- 4129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BAFD4-C61C-26CB-2472-7F0126170C7C}"/>
              </a:ext>
            </a:extLst>
          </p:cNvPr>
          <p:cNvSpPr/>
          <p:nvPr/>
        </p:nvSpPr>
        <p:spPr>
          <a:xfrm>
            <a:off x="10921564" y="3339119"/>
            <a:ext cx="106504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West Bengal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5F3D2-D033-DFAC-DA78-15EC83D2A8D6}"/>
              </a:ext>
            </a:extLst>
          </p:cNvPr>
          <p:cNvSpPr/>
          <p:nvPr/>
        </p:nvSpPr>
        <p:spPr>
          <a:xfrm>
            <a:off x="544937" y="740790"/>
            <a:ext cx="1429383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97E42-1219-0D1A-E28E-56F17057CBEB}"/>
              </a:ext>
            </a:extLst>
          </p:cNvPr>
          <p:cNvSpPr/>
          <p:nvPr/>
        </p:nvSpPr>
        <p:spPr>
          <a:xfrm>
            <a:off x="6800837" y="3607344"/>
            <a:ext cx="901209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Maharashtra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95F94-0ACD-8501-98D2-D4F1C26C4CF5}"/>
              </a:ext>
            </a:extLst>
          </p:cNvPr>
          <p:cNvSpPr/>
          <p:nvPr/>
        </p:nvSpPr>
        <p:spPr>
          <a:xfrm>
            <a:off x="456328" y="3676765"/>
            <a:ext cx="60305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Bihar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EFCE3-DD54-103F-2FB1-FEFDD7CA4801}"/>
              </a:ext>
            </a:extLst>
          </p:cNvPr>
          <p:cNvSpPr/>
          <p:nvPr/>
        </p:nvSpPr>
        <p:spPr>
          <a:xfrm>
            <a:off x="6091662" y="863901"/>
            <a:ext cx="4539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 txBox="1">
            <a:spLocks noGrp="1"/>
          </p:cNvSpPr>
          <p:nvPr>
            <p:ph type="title" idx="4294967295"/>
          </p:nvPr>
        </p:nvSpPr>
        <p:spPr>
          <a:xfrm>
            <a:off x="838199" y="557189"/>
            <a:ext cx="3460373" cy="55678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Uttar Pradesh – Demonstration Model</a:t>
            </a:r>
            <a:endParaRPr sz="3200" dirty="0"/>
          </a:p>
        </p:txBody>
      </p:sp>
      <p:grpSp>
        <p:nvGrpSpPr>
          <p:cNvPr id="219" name="Google Shape;219;p8"/>
          <p:cNvGrpSpPr/>
          <p:nvPr/>
        </p:nvGrpSpPr>
        <p:grpSpPr>
          <a:xfrm>
            <a:off x="5093208" y="1269614"/>
            <a:ext cx="6263640" cy="4919144"/>
            <a:chOff x="0" y="649223"/>
            <a:chExt cx="6263640" cy="4407591"/>
          </a:xfrm>
        </p:grpSpPr>
        <p:sp>
          <p:nvSpPr>
            <p:cNvPr id="220" name="Google Shape;220;p8"/>
            <p:cNvSpPr/>
            <p:nvPr/>
          </p:nvSpPr>
          <p:spPr>
            <a:xfrm>
              <a:off x="0" y="64922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 txBox="1"/>
            <p:nvPr/>
          </p:nvSpPr>
          <p:spPr>
            <a:xfrm>
              <a:off x="37467" y="68669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 Childhood Cancer District Hubs</a:t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0" y="150890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>
            <a:xfrm>
              <a:off x="37467" y="154637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State Task Force under Cancer Care</a:t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0" y="236858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 txBox="1"/>
            <p:nvPr/>
          </p:nvSpPr>
          <p:spPr>
            <a:xfrm>
              <a:off x="37467" y="240605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STTB concept</a:t>
              </a: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0" y="322826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37467" y="326573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PM-JAY and NHM integration</a:t>
              </a: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0" y="4087944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 txBox="1"/>
            <p:nvPr/>
          </p:nvSpPr>
          <p:spPr>
            <a:xfrm>
              <a:off x="56201" y="3980937"/>
              <a:ext cx="6188706" cy="107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 by Yogita Bhatia Sr State Coordinator</a:t>
              </a: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Project CCC UP Uttarakhand Project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2B726A5A-AE7D-F54E-8C7C-C261A4A3C4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6066895"/>
            <a:ext cx="12376800" cy="79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8E69C6DE-2223-2A0C-AEF3-9F3AE829FD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84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020B8-F37B-B340-26A5-AC40345F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BADD96-FEC0-D63A-B465-5DE2DD1ECDF1}"/>
              </a:ext>
            </a:extLst>
          </p:cNvPr>
          <p:cNvSpPr txBox="1"/>
          <p:nvPr/>
        </p:nvSpPr>
        <p:spPr>
          <a:xfrm>
            <a:off x="126590" y="1100987"/>
            <a:ext cx="2586793" cy="4462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1B3A6B"/>
                </a:solidFill>
              </a:rPr>
              <a:t>Why Uttar Pradesh Matters</a:t>
            </a:r>
          </a:p>
          <a:p>
            <a:pPr>
              <a:buNone/>
            </a:pPr>
            <a:endParaRPr lang="en-US" sz="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India’s highest estimated childhood cancer burden: </a:t>
            </a:r>
            <a:r>
              <a:rPr lang="en-US" b="1" dirty="0"/>
              <a:t>~14,700 children annually</a:t>
            </a:r>
            <a:r>
              <a:rPr lang="en-US" dirty="0"/>
              <a:t> – 4% of world’s incidence – 19% of India incidence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Access to care improved from </a:t>
            </a:r>
            <a:r>
              <a:rPr lang="en-US" b="1" dirty="0"/>
              <a:t>28% → 54%</a:t>
            </a:r>
            <a:r>
              <a:rPr lang="en-US" dirty="0"/>
              <a:t> between 2019–2026 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Formal MoU with Government/NHM framework since 2023 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Demonstrates how the </a:t>
            </a:r>
            <a:r>
              <a:rPr lang="en-US" b="1" dirty="0"/>
              <a:t>WHO </a:t>
            </a:r>
            <a:r>
              <a:rPr lang="en-US" b="1" dirty="0" err="1"/>
              <a:t>CureAll</a:t>
            </a:r>
            <a:r>
              <a:rPr lang="en-US" b="1" dirty="0"/>
              <a:t> framework + Health Systems Strengthening</a:t>
            </a:r>
            <a:r>
              <a:rPr lang="en-US" dirty="0"/>
              <a:t> can be operationalized at state level through the CCC India 7S Model.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0D52B-A838-4A65-6AB5-265181B494ED}"/>
              </a:ext>
            </a:extLst>
          </p:cNvPr>
          <p:cNvSpPr txBox="1"/>
          <p:nvPr/>
        </p:nvSpPr>
        <p:spPr>
          <a:xfrm>
            <a:off x="126590" y="5937177"/>
            <a:ext cx="10800000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The 7S Integrated State Model in Action Key Message:  </a:t>
            </a:r>
            <a:br>
              <a:rPr lang="en-US" dirty="0"/>
            </a:br>
            <a:r>
              <a:rPr lang="en-US" dirty="0"/>
              <a:t>UP demonstrates that childhood cancer can be integrated into public systems using a stakeholder-led, government-aligned, patient-</a:t>
            </a:r>
            <a:r>
              <a:rPr lang="en-US" dirty="0" err="1"/>
              <a:t>centred</a:t>
            </a:r>
            <a:r>
              <a:rPr lang="en-US" dirty="0"/>
              <a:t> approach.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A040E-B7D0-8F52-09D8-32B3A3FBC826}"/>
              </a:ext>
            </a:extLst>
          </p:cNvPr>
          <p:cNvSpPr txBox="1"/>
          <p:nvPr/>
        </p:nvSpPr>
        <p:spPr>
          <a:xfrm>
            <a:off x="228600" y="76200"/>
            <a:ext cx="11734800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37160" tIns="45720" rIns="91440" bIns="45720" anchor="ctr">
            <a:noAutofit/>
          </a:bodyPr>
          <a:lstStyle/>
          <a:p>
            <a:pPr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Uttar Pradesh as a Proof of Concept for the CCC India 7S Model  |  </a:t>
            </a:r>
          </a:p>
          <a:p>
            <a:pPr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Fragmented Care to Statewide Integration</a:t>
            </a:r>
          </a:p>
        </p:txBody>
      </p:sp>
      <p:pic>
        <p:nvPicPr>
          <p:cNvPr id="9" name="Google Shape;213;p7">
            <a:extLst>
              <a:ext uri="{FF2B5EF4-FFF2-40B4-BE49-F238E27FC236}">
                <a16:creationId xmlns:a16="http://schemas.microsoft.com/office/drawing/2014/main" id="{D9786ADA-7778-9B30-5AD0-718763C4AE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136" r="12564"/>
          <a:stretch/>
        </p:blipFill>
        <p:spPr>
          <a:xfrm>
            <a:off x="3143782" y="1369894"/>
            <a:ext cx="3868838" cy="3479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5DB07-60DC-510A-FC11-2EB9074A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43019" y="716280"/>
            <a:ext cx="4257368" cy="52208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18655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9348-0B8F-9675-25EF-9F4750D21512}"/>
              </a:ext>
            </a:extLst>
          </p:cNvPr>
          <p:cNvSpPr txBox="1"/>
          <p:nvPr/>
        </p:nvSpPr>
        <p:spPr>
          <a:xfrm>
            <a:off x="411480" y="1448624"/>
            <a:ext cx="5638800" cy="4247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Statewide System Architecture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4 Childhood Cancer Divisions (CCDs)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Lucknow / Awadh–Bundelkhand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Varanasi / South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Purvanchal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Gautam Buddha Nagar / West UP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Gorakhpur / North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Purvanchal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r>
              <a:rPr lang="en-US" b="1" dirty="0"/>
              <a:t>Network Strength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 hospitals treating childhood cancer mapped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11 formal hub/CHSU institutions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 across: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Government medical colleges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 hospitals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Private institutions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NGOs and CSOs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NHM and Health Department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Pediatric oncology professionals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3EC0C-D1B9-07E8-1293-C3B423759BEA}"/>
              </a:ext>
            </a:extLst>
          </p:cNvPr>
          <p:cNvSpPr txBox="1"/>
          <p:nvPr/>
        </p:nvSpPr>
        <p:spPr>
          <a:xfrm>
            <a:off x="6812280" y="927533"/>
            <a:ext cx="4968240" cy="4770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Key System Enablers</a:t>
            </a:r>
          </a:p>
          <a:p>
            <a:pPr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Pediatric Cancer State Task Force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Samanvay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Kendra – Care Coordination Center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State Tumor &amp; Teleconsultation Board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awareness &amp; referral pathways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hospitals and DCCC integration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HCW capacity building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Continuity of care closer to home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b="1" dirty="0"/>
              <a:t>Impact</a:t>
            </a:r>
          </a:p>
          <a:p>
            <a:pPr>
              <a:buNone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52% access already achieved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Roadmap 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 Access by 2030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 in treatment abandonment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navigation and financial protection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continuity and survivorship care 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31668-8142-C2DE-5C9A-BA2AAE2A81CD}"/>
              </a:ext>
            </a:extLst>
          </p:cNvPr>
          <p:cNvSpPr txBox="1"/>
          <p:nvPr/>
        </p:nvSpPr>
        <p:spPr>
          <a:xfrm>
            <a:off x="718709" y="5857725"/>
            <a:ext cx="824992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Shared Care Model</a:t>
            </a:r>
          </a:p>
          <a:p>
            <a:pPr>
              <a:buNone/>
            </a:pPr>
            <a:r>
              <a:rPr lang="en-US" b="1" dirty="0"/>
              <a:t>Detection → Diagnosis → Referral → Treatment → Shared Care → Survivorship/Palliative 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C94B9-FFA9-E56E-EED1-3D05E399BB72}"/>
              </a:ext>
            </a:extLst>
          </p:cNvPr>
          <p:cNvSpPr txBox="1"/>
          <p:nvPr/>
        </p:nvSpPr>
        <p:spPr>
          <a:xfrm>
            <a:off x="411480" y="665923"/>
            <a:ext cx="6096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Building the Uttar Pradesh Childhood Cancer Network</a:t>
            </a:r>
          </a:p>
          <a:p>
            <a:pPr>
              <a:buNone/>
            </a:pPr>
            <a:r>
              <a:rPr lang="en-US" b="1" dirty="0"/>
              <a:t>A Hub–Spoke Shared Care Ecosystem</a:t>
            </a:r>
            <a:endParaRPr lang="en-US" dirty="0"/>
          </a:p>
        </p:txBody>
      </p:sp>
      <p:pic>
        <p:nvPicPr>
          <p:cNvPr id="6" name="Google Shape;112;p2" title="Screenshot 2026-05-20 155047.png">
            <a:extLst>
              <a:ext uri="{FF2B5EF4-FFF2-40B4-BE49-F238E27FC236}">
                <a16:creationId xmlns:a16="http://schemas.microsoft.com/office/drawing/2014/main" id="{DBEE39C1-F611-C09D-A405-FC527D1920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/>
          <a:stretch/>
        </p:blipFill>
        <p:spPr>
          <a:xfrm>
            <a:off x="60350" y="1"/>
            <a:ext cx="12192000" cy="6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3;p2" title="Screenshot 2026-05-20 155047.png">
            <a:extLst>
              <a:ext uri="{FF2B5EF4-FFF2-40B4-BE49-F238E27FC236}">
                <a16:creationId xmlns:a16="http://schemas.microsoft.com/office/drawing/2014/main" id="{1E76C202-AB1D-3B2F-014A-1F01796EF8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/>
          <a:stretch/>
        </p:blipFill>
        <p:spPr>
          <a:xfrm rot="10800000">
            <a:off x="-32050" y="6334779"/>
            <a:ext cx="1237680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428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wide_infographic_slide_style_poster_with_a_clean.png"/>
          <p:cNvPicPr>
            <a:picLocks noChangeAspect="1"/>
          </p:cNvPicPr>
          <p:nvPr/>
        </p:nvPicPr>
        <p:blipFill>
          <a:blip r:embed="rId2"/>
          <a:srcRect t="-8554" r="-8554" b="9440"/>
          <a:stretch>
            <a:fillRect/>
          </a:stretch>
        </p:blipFill>
        <p:spPr>
          <a:xfrm>
            <a:off x="1431233" y="218661"/>
            <a:ext cx="10595113" cy="6261652"/>
          </a:xfrm>
          <a:prstGeom prst="rect">
            <a:avLst/>
          </a:prstGeom>
        </p:spPr>
      </p:pic>
      <p:pic>
        <p:nvPicPr>
          <p:cNvPr id="3" name="Google Shape;113;p2" title="Screenshot 2026-05-20 155047.png">
            <a:extLst>
              <a:ext uri="{FF2B5EF4-FFF2-40B4-BE49-F238E27FC236}">
                <a16:creationId xmlns:a16="http://schemas.microsoft.com/office/drawing/2014/main" id="{768EE450-1249-B462-F20B-F1D8ABB2C9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184800" y="6331079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2;p2" title="Screenshot 2026-05-20 155047.png">
            <a:extLst>
              <a:ext uri="{FF2B5EF4-FFF2-40B4-BE49-F238E27FC236}">
                <a16:creationId xmlns:a16="http://schemas.microsoft.com/office/drawing/2014/main" id="{BFBB2BBF-7E67-F098-FE76-33DE2F18B3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-92400" y="153059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15AD3C6B-256E-AF3F-C9EB-C71FF9220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C34C0E66-049D-81CB-A7A9-5A2595AE4B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FB510457-ABB1-7612-3F77-227177246C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4818" y="599867"/>
            <a:ext cx="69813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rPr sz="2800" dirty="0"/>
              <a:t>A Shared Vision: 100–100–60</a:t>
            </a:r>
            <a:r>
              <a:rPr lang="en-US" sz="2800" dirty="0"/>
              <a:t> – by 2030 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05300" y="5133210"/>
            <a:ext cx="11361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/>
            </a:pPr>
            <a:endParaRPr lang="en-IN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1800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Aligned to UNGA 80, WHO GICC and National  and State Govt priorities.</a:t>
            </a:r>
          </a:p>
          <a:p>
            <a:pPr algn="ctr">
              <a:defRPr sz="1800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Measured and monitored over time.  </a:t>
            </a:r>
            <a:r>
              <a:rPr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outcomes framework for all stakeholders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4C8A6-1498-89A1-518C-F4CC07FD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07" b="8507"/>
          <a:stretch>
            <a:fillRect/>
          </a:stretch>
        </p:blipFill>
        <p:spPr>
          <a:xfrm>
            <a:off x="1803207" y="1165607"/>
            <a:ext cx="9010567" cy="41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7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0F4627-0B75-AB17-DD5A-175A3EE73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65D30-42D6-3F02-BD3F-A716A71C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81"/>
          <a:stretch>
            <a:fillRect/>
          </a:stretch>
        </p:blipFill>
        <p:spPr>
          <a:xfrm>
            <a:off x="932621" y="1012356"/>
            <a:ext cx="10326758" cy="5252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E3F23-D0AE-88CD-D83C-0FB78FBE93BD}"/>
              </a:ext>
            </a:extLst>
          </p:cNvPr>
          <p:cNvSpPr txBox="1"/>
          <p:nvPr/>
        </p:nvSpPr>
        <p:spPr>
          <a:xfrm>
            <a:off x="2108752" y="5568645"/>
            <a:ext cx="1071769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Divisions</a:t>
            </a:r>
          </a:p>
        </p:txBody>
      </p:sp>
      <p:sp>
        <p:nvSpPr>
          <p:cNvPr id="6" name="Google Shape;656;p21">
            <a:extLst>
              <a:ext uri="{FF2B5EF4-FFF2-40B4-BE49-F238E27FC236}">
                <a16:creationId xmlns:a16="http://schemas.microsoft.com/office/drawing/2014/main" id="{A0E79700-A473-58ED-AB2E-E5E2C637654B}"/>
              </a:ext>
            </a:extLst>
          </p:cNvPr>
          <p:cNvSpPr txBox="1">
            <a:spLocks/>
          </p:cNvSpPr>
          <p:nvPr/>
        </p:nvSpPr>
        <p:spPr>
          <a:xfrm>
            <a:off x="530222" y="136525"/>
            <a:ext cx="11451264" cy="626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STTB + Childhood Cancer Division (CCD)</a:t>
            </a:r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2A3AA144-C1D1-8144-5408-747CB76596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67454" y="6230652"/>
            <a:ext cx="12376800" cy="616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51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33984"/>
          </a:xfrm>
          <a:prstGeom prst="rect">
            <a:avLst/>
          </a:prstGeom>
          <a:solidFill>
            <a:srgbClr val="FFFFFF"/>
          </a:solidFill>
          <a:ln w="1270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" name="Text 1"/>
          <p:cNvSpPr/>
          <p:nvPr/>
        </p:nvSpPr>
        <p:spPr>
          <a:xfrm>
            <a:off x="243840" y="0"/>
            <a:ext cx="11704320" cy="633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A1A1A"/>
                </a:solidFill>
              </a:rPr>
              <a:t>Measurable Outcomes &amp; Systems Change  </a:t>
            </a:r>
            <a:r>
              <a:rPr lang="en-US" sz="1733" b="1" dirty="0">
                <a:solidFill>
                  <a:srgbClr val="E8622A"/>
                </a:solidFill>
              </a:rPr>
              <a:t>|  </a:t>
            </a:r>
            <a:r>
              <a:rPr lang="en-US" sz="1733" b="1" dirty="0">
                <a:solidFill>
                  <a:srgbClr val="1A1A1A"/>
                </a:solidFill>
              </a:rPr>
              <a:t>From Pilot Interventions to Statewide Strengthening</a:t>
            </a:r>
            <a:endParaRPr lang="en-US" sz="1733" dirty="0"/>
          </a:p>
        </p:txBody>
      </p:sp>
      <p:sp>
        <p:nvSpPr>
          <p:cNvPr id="4" name="Shape 2"/>
          <p:cNvSpPr/>
          <p:nvPr/>
        </p:nvSpPr>
        <p:spPr>
          <a:xfrm>
            <a:off x="0" y="633984"/>
            <a:ext cx="6217920" cy="621792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5" name="Shape 3"/>
          <p:cNvSpPr/>
          <p:nvPr/>
        </p:nvSpPr>
        <p:spPr>
          <a:xfrm>
            <a:off x="182880" y="792480"/>
            <a:ext cx="5852160" cy="463296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 b="1" dirty="0"/>
          </a:p>
        </p:txBody>
      </p:sp>
      <p:sp>
        <p:nvSpPr>
          <p:cNvPr id="6" name="Text 4"/>
          <p:cNvSpPr/>
          <p:nvPr/>
        </p:nvSpPr>
        <p:spPr>
          <a:xfrm>
            <a:off x="182880" y="792480"/>
            <a:ext cx="585216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Measurable Impact - </a:t>
            </a:r>
            <a:r>
              <a:rPr lang="en-US" sz="1267" i="1" dirty="0">
                <a:solidFill>
                  <a:srgbClr val="FFFFFF"/>
                </a:solidFill>
              </a:rPr>
              <a:t>Uttar Pradesh Childhood Cancer Integration</a:t>
            </a:r>
            <a:endParaRPr lang="en-US" sz="1267" dirty="0"/>
          </a:p>
        </p:txBody>
      </p:sp>
      <p:sp>
        <p:nvSpPr>
          <p:cNvPr id="7" name="Text 5"/>
          <p:cNvSpPr/>
          <p:nvPr/>
        </p:nvSpPr>
        <p:spPr>
          <a:xfrm>
            <a:off x="182880" y="1304544"/>
            <a:ext cx="58521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33" b="1" dirty="0">
                <a:solidFill>
                  <a:srgbClr val="E8622A"/>
                </a:solidFill>
              </a:rPr>
              <a:t>From Fragmented Care to Statewide Integration</a:t>
            </a:r>
            <a:endParaRPr lang="en-US" sz="1133" dirty="0"/>
          </a:p>
        </p:txBody>
      </p:sp>
      <p:sp>
        <p:nvSpPr>
          <p:cNvPr id="8" name="Shape 6"/>
          <p:cNvSpPr/>
          <p:nvPr/>
        </p:nvSpPr>
        <p:spPr>
          <a:xfrm>
            <a:off x="182880" y="1670304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9" name="Shape 7"/>
          <p:cNvSpPr/>
          <p:nvPr/>
        </p:nvSpPr>
        <p:spPr>
          <a:xfrm>
            <a:off x="182880" y="1670304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10" name="Shape 8"/>
          <p:cNvSpPr/>
          <p:nvPr/>
        </p:nvSpPr>
        <p:spPr>
          <a:xfrm>
            <a:off x="329184" y="1792224"/>
            <a:ext cx="548640" cy="548640"/>
          </a:xfrm>
          <a:prstGeom prst="ellipse">
            <a:avLst/>
          </a:prstGeom>
          <a:solidFill>
            <a:srgbClr val="FEF0E8"/>
          </a:solidFill>
          <a:ln w="12700">
            <a:solidFill>
              <a:srgbClr val="FEF0E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1859280"/>
            <a:ext cx="402336" cy="402336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99744" y="1731264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ACCESS TO CARE</a:t>
            </a:r>
            <a:endParaRPr lang="en-US" sz="933" dirty="0"/>
          </a:p>
        </p:txBody>
      </p:sp>
      <p:sp>
        <p:nvSpPr>
          <p:cNvPr id="13" name="Text 10"/>
          <p:cNvSpPr/>
          <p:nvPr/>
        </p:nvSpPr>
        <p:spPr>
          <a:xfrm>
            <a:off x="999744" y="1926336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7,600+</a:t>
            </a:r>
            <a:endParaRPr lang="en-US" sz="1867" dirty="0"/>
          </a:p>
        </p:txBody>
      </p:sp>
      <p:sp>
        <p:nvSpPr>
          <p:cNvPr id="14" name="Text 11"/>
          <p:cNvSpPr/>
          <p:nvPr/>
        </p:nvSpPr>
        <p:spPr>
          <a:xfrm>
            <a:off x="999744" y="2206752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Children accessing care annually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182880" y="2548128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16" name="Shape 13"/>
          <p:cNvSpPr/>
          <p:nvPr/>
        </p:nvSpPr>
        <p:spPr>
          <a:xfrm>
            <a:off x="182880" y="2548128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17" name="Shape 14"/>
          <p:cNvSpPr/>
          <p:nvPr/>
        </p:nvSpPr>
        <p:spPr>
          <a:xfrm>
            <a:off x="329184" y="2670048"/>
            <a:ext cx="548640" cy="548640"/>
          </a:xfrm>
          <a:prstGeom prst="ellipse">
            <a:avLst/>
          </a:prstGeom>
          <a:solidFill>
            <a:srgbClr val="E1F5EE"/>
          </a:solidFill>
          <a:ln w="12700">
            <a:solidFill>
              <a:srgbClr val="E1F5EE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" y="2737104"/>
            <a:ext cx="402336" cy="402336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999744" y="2609088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CAPACITY BUILDING</a:t>
            </a:r>
            <a:endParaRPr lang="en-US" sz="933" dirty="0"/>
          </a:p>
        </p:txBody>
      </p:sp>
      <p:sp>
        <p:nvSpPr>
          <p:cNvPr id="20" name="Text 16"/>
          <p:cNvSpPr/>
          <p:nvPr/>
        </p:nvSpPr>
        <p:spPr>
          <a:xfrm>
            <a:off x="999744" y="2804160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9,507 HCWs</a:t>
            </a:r>
            <a:endParaRPr lang="en-US" sz="1867" dirty="0"/>
          </a:p>
        </p:txBody>
      </p:sp>
      <p:sp>
        <p:nvSpPr>
          <p:cNvPr id="21" name="Text 17"/>
          <p:cNvSpPr/>
          <p:nvPr/>
        </p:nvSpPr>
        <p:spPr>
          <a:xfrm>
            <a:off x="999744" y="3084576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Trained in 62 districts</a:t>
            </a:r>
            <a:endParaRPr lang="en-US" sz="1000" dirty="0"/>
          </a:p>
        </p:txBody>
      </p:sp>
      <p:sp>
        <p:nvSpPr>
          <p:cNvPr id="22" name="Shape 18"/>
          <p:cNvSpPr/>
          <p:nvPr/>
        </p:nvSpPr>
        <p:spPr>
          <a:xfrm>
            <a:off x="182880" y="3425952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23" name="Shape 19"/>
          <p:cNvSpPr/>
          <p:nvPr/>
        </p:nvSpPr>
        <p:spPr>
          <a:xfrm>
            <a:off x="182880" y="3425952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24" name="Shape 20"/>
          <p:cNvSpPr/>
          <p:nvPr/>
        </p:nvSpPr>
        <p:spPr>
          <a:xfrm>
            <a:off x="329184" y="3547872"/>
            <a:ext cx="548640" cy="548640"/>
          </a:xfrm>
          <a:prstGeom prst="ellipse">
            <a:avLst/>
          </a:prstGeom>
          <a:solidFill>
            <a:srgbClr val="FAEEDA"/>
          </a:solidFill>
          <a:ln w="12700">
            <a:solidFill>
              <a:srgbClr val="FAEED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36" y="3614928"/>
            <a:ext cx="402336" cy="402336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999744" y="3486912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FINANCIAL PROTECTION</a:t>
            </a:r>
            <a:endParaRPr lang="en-US" sz="933" dirty="0"/>
          </a:p>
        </p:txBody>
      </p:sp>
      <p:sp>
        <p:nvSpPr>
          <p:cNvPr id="27" name="Text 22"/>
          <p:cNvSpPr/>
          <p:nvPr/>
        </p:nvSpPr>
        <p:spPr>
          <a:xfrm>
            <a:off x="999744" y="3681984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21+ Crore</a:t>
            </a:r>
            <a:endParaRPr lang="en-US" sz="1867" dirty="0"/>
          </a:p>
        </p:txBody>
      </p:sp>
      <p:sp>
        <p:nvSpPr>
          <p:cNvPr id="28" name="Text 23"/>
          <p:cNvSpPr/>
          <p:nvPr/>
        </p:nvSpPr>
        <p:spPr>
          <a:xfrm>
            <a:off x="999744" y="3962400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Facilitated</a:t>
            </a:r>
            <a:endParaRPr lang="en-US" sz="1000" dirty="0"/>
          </a:p>
        </p:txBody>
      </p:sp>
      <p:sp>
        <p:nvSpPr>
          <p:cNvPr id="29" name="Shape 24"/>
          <p:cNvSpPr/>
          <p:nvPr/>
        </p:nvSpPr>
        <p:spPr>
          <a:xfrm>
            <a:off x="182880" y="4303776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0" name="Shape 25"/>
          <p:cNvSpPr/>
          <p:nvPr/>
        </p:nvSpPr>
        <p:spPr>
          <a:xfrm>
            <a:off x="182880" y="4303776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1" name="Shape 26"/>
          <p:cNvSpPr/>
          <p:nvPr/>
        </p:nvSpPr>
        <p:spPr>
          <a:xfrm>
            <a:off x="329184" y="4425696"/>
            <a:ext cx="548640" cy="548640"/>
          </a:xfrm>
          <a:prstGeom prst="ellipse">
            <a:avLst/>
          </a:prstGeom>
          <a:solidFill>
            <a:srgbClr val="FEF0E8"/>
          </a:solidFill>
          <a:ln w="12700">
            <a:solidFill>
              <a:srgbClr val="FEF0E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36" y="4492752"/>
            <a:ext cx="402336" cy="402336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999744" y="4364736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EVIDENCE &amp; INNOVATION</a:t>
            </a:r>
            <a:endParaRPr lang="en-US" sz="933" dirty="0"/>
          </a:p>
        </p:txBody>
      </p:sp>
      <p:sp>
        <p:nvSpPr>
          <p:cNvPr id="34" name="Text 28"/>
          <p:cNvSpPr/>
          <p:nvPr/>
        </p:nvSpPr>
        <p:spPr>
          <a:xfrm>
            <a:off x="999744" y="4559808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Annual Reviews</a:t>
            </a:r>
            <a:endParaRPr lang="en-US" sz="1867" dirty="0"/>
          </a:p>
        </p:txBody>
      </p:sp>
      <p:sp>
        <p:nvSpPr>
          <p:cNvPr id="35" name="Text 29"/>
          <p:cNvSpPr/>
          <p:nvPr/>
        </p:nvSpPr>
        <p:spPr>
          <a:xfrm>
            <a:off x="999744" y="4840224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Mapping &amp; OCAT reviews</a:t>
            </a:r>
            <a:endParaRPr lang="en-US" sz="1000" dirty="0"/>
          </a:p>
        </p:txBody>
      </p:sp>
      <p:sp>
        <p:nvSpPr>
          <p:cNvPr id="36" name="Shape 30"/>
          <p:cNvSpPr/>
          <p:nvPr/>
        </p:nvSpPr>
        <p:spPr>
          <a:xfrm>
            <a:off x="182880" y="5181600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7" name="Shape 31"/>
          <p:cNvSpPr/>
          <p:nvPr/>
        </p:nvSpPr>
        <p:spPr>
          <a:xfrm>
            <a:off x="182880" y="5181600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8" name="Shape 32"/>
          <p:cNvSpPr/>
          <p:nvPr/>
        </p:nvSpPr>
        <p:spPr>
          <a:xfrm>
            <a:off x="329184" y="5303520"/>
            <a:ext cx="548640" cy="548640"/>
          </a:xfrm>
          <a:prstGeom prst="ellipse">
            <a:avLst/>
          </a:prstGeom>
          <a:solidFill>
            <a:srgbClr val="EAF3DE"/>
          </a:solidFill>
          <a:ln w="12700">
            <a:solidFill>
              <a:srgbClr val="EAF3DE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3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36" y="5370576"/>
            <a:ext cx="402336" cy="402336"/>
          </a:xfrm>
          <a:prstGeom prst="rect">
            <a:avLst/>
          </a:prstGeom>
        </p:spPr>
      </p:pic>
      <p:sp>
        <p:nvSpPr>
          <p:cNvPr id="40" name="Text 33"/>
          <p:cNvSpPr/>
          <p:nvPr/>
        </p:nvSpPr>
        <p:spPr>
          <a:xfrm>
            <a:off x="999744" y="5242560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HOLISTIC CARE</a:t>
            </a:r>
            <a:endParaRPr lang="en-US" sz="933" dirty="0"/>
          </a:p>
        </p:txBody>
      </p:sp>
      <p:sp>
        <p:nvSpPr>
          <p:cNvPr id="41" name="Text 34"/>
          <p:cNvSpPr/>
          <p:nvPr/>
        </p:nvSpPr>
        <p:spPr>
          <a:xfrm>
            <a:off x="999744" y="5437632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1,800+ Families</a:t>
            </a:r>
            <a:endParaRPr lang="en-US" sz="1867" dirty="0"/>
          </a:p>
        </p:txBody>
      </p:sp>
      <p:sp>
        <p:nvSpPr>
          <p:cNvPr id="42" name="Text 35"/>
          <p:cNvSpPr/>
          <p:nvPr/>
        </p:nvSpPr>
        <p:spPr>
          <a:xfrm>
            <a:off x="999744" y="5718048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Supported - "Home Away from Home"</a:t>
            </a:r>
            <a:endParaRPr lang="en-US" sz="1000" dirty="0"/>
          </a:p>
        </p:txBody>
      </p:sp>
      <p:sp>
        <p:nvSpPr>
          <p:cNvPr id="43" name="Shape 36"/>
          <p:cNvSpPr/>
          <p:nvPr/>
        </p:nvSpPr>
        <p:spPr>
          <a:xfrm>
            <a:off x="182880" y="6071616"/>
            <a:ext cx="5852160" cy="42672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2000" dirty="0"/>
          </a:p>
        </p:txBody>
      </p:sp>
      <p:sp>
        <p:nvSpPr>
          <p:cNvPr id="44" name="Text 37"/>
          <p:cNvSpPr/>
          <p:nvPr/>
        </p:nvSpPr>
        <p:spPr>
          <a:xfrm>
            <a:off x="182880" y="6071616"/>
            <a:ext cx="585216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Uttar Pradesh demonstrates that </a:t>
            </a:r>
            <a:r>
              <a:rPr lang="en-US" sz="1000" i="1" dirty="0">
                <a:solidFill>
                  <a:srgbClr val="FFFFFF"/>
                </a:solidFill>
              </a:rPr>
              <a:t>"Change for Childhood Cancer"</a:t>
            </a:r>
            <a:r>
              <a:rPr lang="en-US" sz="1000" dirty="0">
                <a:solidFill>
                  <a:srgbClr val="FFFFFF"/>
                </a:solidFill>
              </a:rPr>
              <a:t> is possible through coordinated systems strengthening.</a:t>
            </a:r>
            <a:endParaRPr lang="en-US" sz="1000" dirty="0"/>
          </a:p>
        </p:txBody>
      </p:sp>
      <p:sp>
        <p:nvSpPr>
          <p:cNvPr id="69" name="Shape 38">
            <a:extLst>
              <a:ext uri="{FF2B5EF4-FFF2-40B4-BE49-F238E27FC236}">
                <a16:creationId xmlns:a16="http://schemas.microsoft.com/office/drawing/2014/main" id="{380EEF38-DD85-BB4A-BA28-B360596F56D7}"/>
              </a:ext>
            </a:extLst>
          </p:cNvPr>
          <p:cNvSpPr/>
          <p:nvPr/>
        </p:nvSpPr>
        <p:spPr>
          <a:xfrm>
            <a:off x="6278880" y="633984"/>
            <a:ext cx="5913120" cy="6217920"/>
          </a:xfrm>
          <a:prstGeom prst="rect">
            <a:avLst/>
          </a:prstGeom>
          <a:solidFill>
            <a:srgbClr val="FFF8F4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71" name="Text 39">
            <a:extLst>
              <a:ext uri="{FF2B5EF4-FFF2-40B4-BE49-F238E27FC236}">
                <a16:creationId xmlns:a16="http://schemas.microsoft.com/office/drawing/2014/main" id="{B901D1F3-0423-B226-B271-6DAFABBE5F23}"/>
              </a:ext>
            </a:extLst>
          </p:cNvPr>
          <p:cNvSpPr/>
          <p:nvPr/>
        </p:nvSpPr>
        <p:spPr>
          <a:xfrm>
            <a:off x="6461760" y="829056"/>
            <a:ext cx="5486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1A1A1A"/>
                </a:solidFill>
              </a:rPr>
              <a:t>Why UP is a National Demonstration Model</a:t>
            </a:r>
            <a:endParaRPr lang="en-US" sz="1467" dirty="0"/>
          </a:p>
        </p:txBody>
      </p:sp>
      <p:sp>
        <p:nvSpPr>
          <p:cNvPr id="72" name="Shape 40">
            <a:extLst>
              <a:ext uri="{FF2B5EF4-FFF2-40B4-BE49-F238E27FC236}">
                <a16:creationId xmlns:a16="http://schemas.microsoft.com/office/drawing/2014/main" id="{AE108312-309D-01CB-1855-7EEFD671A608}"/>
              </a:ext>
            </a:extLst>
          </p:cNvPr>
          <p:cNvSpPr/>
          <p:nvPr/>
        </p:nvSpPr>
        <p:spPr>
          <a:xfrm>
            <a:off x="6461760" y="1341120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867" dirty="0"/>
          </a:p>
        </p:txBody>
      </p:sp>
      <p:sp>
        <p:nvSpPr>
          <p:cNvPr id="73" name="Text 42">
            <a:extLst>
              <a:ext uri="{FF2B5EF4-FFF2-40B4-BE49-F238E27FC236}">
                <a16:creationId xmlns:a16="http://schemas.microsoft.com/office/drawing/2014/main" id="{7845CA28-A546-C881-3D50-C1817141EE54}"/>
              </a:ext>
            </a:extLst>
          </p:cNvPr>
          <p:cNvSpPr/>
          <p:nvPr/>
        </p:nvSpPr>
        <p:spPr>
          <a:xfrm>
            <a:off x="6790944" y="1341120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Government-aligned</a:t>
            </a:r>
            <a:endParaRPr lang="en-US" dirty="0"/>
          </a:p>
        </p:txBody>
      </p:sp>
      <p:sp>
        <p:nvSpPr>
          <p:cNvPr id="74" name="Text 44">
            <a:extLst>
              <a:ext uri="{FF2B5EF4-FFF2-40B4-BE49-F238E27FC236}">
                <a16:creationId xmlns:a16="http://schemas.microsoft.com/office/drawing/2014/main" id="{E4261438-189F-DB89-13E8-74B8E523B330}"/>
              </a:ext>
            </a:extLst>
          </p:cNvPr>
          <p:cNvSpPr/>
          <p:nvPr/>
        </p:nvSpPr>
        <p:spPr>
          <a:xfrm>
            <a:off x="6461760" y="1792224"/>
            <a:ext cx="268224" cy="26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✓</a:t>
            </a:r>
            <a:endParaRPr lang="en-US" sz="1200" dirty="0"/>
          </a:p>
        </p:txBody>
      </p:sp>
      <p:sp>
        <p:nvSpPr>
          <p:cNvPr id="75" name="Text 45">
            <a:extLst>
              <a:ext uri="{FF2B5EF4-FFF2-40B4-BE49-F238E27FC236}">
                <a16:creationId xmlns:a16="http://schemas.microsoft.com/office/drawing/2014/main" id="{343F1C1F-6287-931C-4B08-59595EEAB596}"/>
              </a:ext>
            </a:extLst>
          </p:cNvPr>
          <p:cNvSpPr/>
          <p:nvPr/>
        </p:nvSpPr>
        <p:spPr>
          <a:xfrm>
            <a:off x="6790944" y="1804416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Scalable</a:t>
            </a:r>
            <a:endParaRPr lang="en-US" dirty="0"/>
          </a:p>
        </p:txBody>
      </p:sp>
      <p:sp>
        <p:nvSpPr>
          <p:cNvPr id="76" name="Shape 46">
            <a:extLst>
              <a:ext uri="{FF2B5EF4-FFF2-40B4-BE49-F238E27FC236}">
                <a16:creationId xmlns:a16="http://schemas.microsoft.com/office/drawing/2014/main" id="{DC0E459C-DAFE-2FD5-A60C-B75FC2DB2350}"/>
              </a:ext>
            </a:extLst>
          </p:cNvPr>
          <p:cNvSpPr/>
          <p:nvPr/>
        </p:nvSpPr>
        <p:spPr>
          <a:xfrm>
            <a:off x="6461760" y="2267712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600" dirty="0"/>
          </a:p>
        </p:txBody>
      </p:sp>
      <p:sp>
        <p:nvSpPr>
          <p:cNvPr id="77" name="Text 48">
            <a:extLst>
              <a:ext uri="{FF2B5EF4-FFF2-40B4-BE49-F238E27FC236}">
                <a16:creationId xmlns:a16="http://schemas.microsoft.com/office/drawing/2014/main" id="{63FADC8F-E855-85BB-1ACD-A5310FED8946}"/>
              </a:ext>
            </a:extLst>
          </p:cNvPr>
          <p:cNvSpPr/>
          <p:nvPr/>
        </p:nvSpPr>
        <p:spPr>
          <a:xfrm>
            <a:off x="6790944" y="2267712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Public–Private–Civil Society partnership driven</a:t>
            </a:r>
            <a:endParaRPr lang="en-US" dirty="0"/>
          </a:p>
        </p:txBody>
      </p:sp>
      <p:sp>
        <p:nvSpPr>
          <p:cNvPr id="78" name="Shape 49">
            <a:extLst>
              <a:ext uri="{FF2B5EF4-FFF2-40B4-BE49-F238E27FC236}">
                <a16:creationId xmlns:a16="http://schemas.microsoft.com/office/drawing/2014/main" id="{4A9B7791-0DDA-711A-CE5A-00559723B26C}"/>
              </a:ext>
            </a:extLst>
          </p:cNvPr>
          <p:cNvSpPr/>
          <p:nvPr/>
        </p:nvSpPr>
        <p:spPr>
          <a:xfrm>
            <a:off x="6461760" y="2731008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600" dirty="0"/>
          </a:p>
        </p:txBody>
      </p:sp>
      <p:sp>
        <p:nvSpPr>
          <p:cNvPr id="79" name="Text 51">
            <a:extLst>
              <a:ext uri="{FF2B5EF4-FFF2-40B4-BE49-F238E27FC236}">
                <a16:creationId xmlns:a16="http://schemas.microsoft.com/office/drawing/2014/main" id="{CC5B8036-D7C5-30E8-FD3A-C75037F9E18F}"/>
              </a:ext>
            </a:extLst>
          </p:cNvPr>
          <p:cNvSpPr/>
          <p:nvPr/>
        </p:nvSpPr>
        <p:spPr>
          <a:xfrm>
            <a:off x="6790944" y="2731008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Outcome-oriented</a:t>
            </a:r>
            <a:endParaRPr lang="en-US" dirty="0"/>
          </a:p>
        </p:txBody>
      </p:sp>
      <p:sp>
        <p:nvSpPr>
          <p:cNvPr id="80" name="Text 53">
            <a:extLst>
              <a:ext uri="{FF2B5EF4-FFF2-40B4-BE49-F238E27FC236}">
                <a16:creationId xmlns:a16="http://schemas.microsoft.com/office/drawing/2014/main" id="{E0FD7DD6-AD0B-5C9F-1D64-C38F368D4EDB}"/>
              </a:ext>
            </a:extLst>
          </p:cNvPr>
          <p:cNvSpPr/>
          <p:nvPr/>
        </p:nvSpPr>
        <p:spPr>
          <a:xfrm>
            <a:off x="6461760" y="3182112"/>
            <a:ext cx="268224" cy="26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✓</a:t>
            </a:r>
            <a:endParaRPr lang="en-US" sz="1200" dirty="0"/>
          </a:p>
        </p:txBody>
      </p:sp>
      <p:sp>
        <p:nvSpPr>
          <p:cNvPr id="81" name="Text 54">
            <a:extLst>
              <a:ext uri="{FF2B5EF4-FFF2-40B4-BE49-F238E27FC236}">
                <a16:creationId xmlns:a16="http://schemas.microsoft.com/office/drawing/2014/main" id="{1943DD59-E78D-1609-3413-E61E93B9A422}"/>
              </a:ext>
            </a:extLst>
          </p:cNvPr>
          <p:cNvSpPr/>
          <p:nvPr/>
        </p:nvSpPr>
        <p:spPr>
          <a:xfrm>
            <a:off x="6790944" y="3194304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Integrated with WHO CureAll &amp; UHC goals</a:t>
            </a:r>
            <a:endParaRPr lang="en-US" dirty="0"/>
          </a:p>
        </p:txBody>
      </p:sp>
      <p:sp>
        <p:nvSpPr>
          <p:cNvPr id="82" name="Shape 55">
            <a:extLst>
              <a:ext uri="{FF2B5EF4-FFF2-40B4-BE49-F238E27FC236}">
                <a16:creationId xmlns:a16="http://schemas.microsoft.com/office/drawing/2014/main" id="{BCFC022F-2904-9173-CABC-5A767AFA4EF9}"/>
              </a:ext>
            </a:extLst>
          </p:cNvPr>
          <p:cNvSpPr/>
          <p:nvPr/>
        </p:nvSpPr>
        <p:spPr>
          <a:xfrm>
            <a:off x="6461760" y="3657600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>
                <a:solidFill>
                  <a:srgbClr val="FFFFFF"/>
                </a:solidFill>
              </a:rPr>
              <a:t>✓</a:t>
            </a:r>
            <a:endParaRPr lang="en-US" sz="1600" dirty="0"/>
          </a:p>
        </p:txBody>
      </p:sp>
      <p:sp>
        <p:nvSpPr>
          <p:cNvPr id="83" name="Text 57">
            <a:extLst>
              <a:ext uri="{FF2B5EF4-FFF2-40B4-BE49-F238E27FC236}">
                <a16:creationId xmlns:a16="http://schemas.microsoft.com/office/drawing/2014/main" id="{F7B89925-7563-2719-EA70-9C361FC7B03B}"/>
              </a:ext>
            </a:extLst>
          </p:cNvPr>
          <p:cNvSpPr/>
          <p:nvPr/>
        </p:nvSpPr>
        <p:spPr>
          <a:xfrm>
            <a:off x="6790944" y="3657600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Replicable across other Indian states</a:t>
            </a:r>
            <a:endParaRPr lang="en-US" dirty="0"/>
          </a:p>
        </p:txBody>
      </p:sp>
      <p:sp>
        <p:nvSpPr>
          <p:cNvPr id="84" name="Shape 58">
            <a:extLst>
              <a:ext uri="{FF2B5EF4-FFF2-40B4-BE49-F238E27FC236}">
                <a16:creationId xmlns:a16="http://schemas.microsoft.com/office/drawing/2014/main" id="{4334549C-2EF4-5053-7915-3D14165FFF63}"/>
              </a:ext>
            </a:extLst>
          </p:cNvPr>
          <p:cNvSpPr/>
          <p:nvPr/>
        </p:nvSpPr>
        <p:spPr>
          <a:xfrm>
            <a:off x="6461760" y="4267200"/>
            <a:ext cx="5486400" cy="2097024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85" name="Text 60">
            <a:extLst>
              <a:ext uri="{FF2B5EF4-FFF2-40B4-BE49-F238E27FC236}">
                <a16:creationId xmlns:a16="http://schemas.microsoft.com/office/drawing/2014/main" id="{2FCA1F4D-7B13-610A-6626-5130DC768DD2}"/>
              </a:ext>
            </a:extLst>
          </p:cNvPr>
          <p:cNvSpPr/>
          <p:nvPr/>
        </p:nvSpPr>
        <p:spPr>
          <a:xfrm>
            <a:off x="6644640" y="4389120"/>
            <a:ext cx="5181600" cy="243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E8622A"/>
                </a:solidFill>
              </a:rPr>
              <a:t>KEY TAKEAWAY</a:t>
            </a:r>
            <a:endParaRPr lang="en-US" sz="1600" dirty="0"/>
          </a:p>
        </p:txBody>
      </p:sp>
      <p:sp>
        <p:nvSpPr>
          <p:cNvPr id="86" name="Text 61">
            <a:extLst>
              <a:ext uri="{FF2B5EF4-FFF2-40B4-BE49-F238E27FC236}">
                <a16:creationId xmlns:a16="http://schemas.microsoft.com/office/drawing/2014/main" id="{F43CCD07-545A-038A-86DA-80942822F56D}"/>
              </a:ext>
            </a:extLst>
          </p:cNvPr>
          <p:cNvSpPr/>
          <p:nvPr/>
        </p:nvSpPr>
        <p:spPr>
          <a:xfrm>
            <a:off x="6644640" y="4932254"/>
            <a:ext cx="51816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1A1A1A"/>
                </a:solidFill>
              </a:rPr>
              <a:t>Uttar Pradesh demonstrates that "Change for Childhood Cancer" is achievable through coordinated systems strengthening — not parallel programs.</a:t>
            </a:r>
            <a:endParaRPr lang="en-US" dirty="0"/>
          </a:p>
        </p:txBody>
      </p:sp>
      <p:sp>
        <p:nvSpPr>
          <p:cNvPr id="87" name="Shape 46">
            <a:extLst>
              <a:ext uri="{FF2B5EF4-FFF2-40B4-BE49-F238E27FC236}">
                <a16:creationId xmlns:a16="http://schemas.microsoft.com/office/drawing/2014/main" id="{78797711-E4FA-AE72-4B0A-6EBE2D43E753}"/>
              </a:ext>
            </a:extLst>
          </p:cNvPr>
          <p:cNvSpPr/>
          <p:nvPr/>
        </p:nvSpPr>
        <p:spPr>
          <a:xfrm>
            <a:off x="6447995" y="1847088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867" dirty="0"/>
          </a:p>
        </p:txBody>
      </p:sp>
      <p:sp>
        <p:nvSpPr>
          <p:cNvPr id="88" name="Shape 46">
            <a:extLst>
              <a:ext uri="{FF2B5EF4-FFF2-40B4-BE49-F238E27FC236}">
                <a16:creationId xmlns:a16="http://schemas.microsoft.com/office/drawing/2014/main" id="{D941CA51-A4DC-02B9-F39C-047066342EB3}"/>
              </a:ext>
            </a:extLst>
          </p:cNvPr>
          <p:cNvSpPr/>
          <p:nvPr/>
        </p:nvSpPr>
        <p:spPr>
          <a:xfrm>
            <a:off x="6455664" y="3222424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 txBox="1"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2400" dirty="0"/>
              <a:t>Moderator Questions – Large States</a:t>
            </a:r>
            <a:endParaRPr sz="2400" dirty="0"/>
          </a:p>
        </p:txBody>
      </p:sp>
      <p:grpSp>
        <p:nvGrpSpPr>
          <p:cNvPr id="236" name="Google Shape;236;p9"/>
          <p:cNvGrpSpPr/>
          <p:nvPr/>
        </p:nvGrpSpPr>
        <p:grpSpPr>
          <a:xfrm>
            <a:off x="1438800" y="621731"/>
            <a:ext cx="5428973" cy="5502009"/>
            <a:chOff x="600600" y="1339"/>
            <a:chExt cx="5428973" cy="5502009"/>
          </a:xfrm>
        </p:grpSpPr>
        <p:sp>
          <p:nvSpPr>
            <p:cNvPr id="237" name="Google Shape;237;p9"/>
            <p:cNvSpPr/>
            <p:nvPr/>
          </p:nvSpPr>
          <p:spPr>
            <a:xfrm>
              <a:off x="3033317" y="68597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 txBox="1"/>
            <p:nvPr/>
          </p:nvSpPr>
          <p:spPr>
            <a:xfrm>
              <a:off x="3283988" y="728895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 txBox="1"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Mr. Amit Kumar Ghosh, ACS Uttar Pradesh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817859" y="146024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 txBox="1"/>
            <p:nvPr/>
          </p:nvSpPr>
          <p:spPr>
            <a:xfrm>
              <a:off x="3238928" y="1722119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How can large states decentralise access without compromising quality?</a:t>
              </a: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033317" y="270662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3283988" y="2749544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 txBox="1"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Rita </a:t>
              </a:r>
              <a:r>
                <a:rPr lang="en-U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Paravde</a:t>
              </a: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Maharashtra: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1817859" y="348089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 txBox="1"/>
            <p:nvPr/>
          </p:nvSpPr>
          <p:spPr>
            <a:xfrm>
              <a:off x="3238928" y="3742768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What lessons has Maharashtra learned in embedding childhood cancer into public health systems?</a:t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033317" y="4727273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3283988" y="4770193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 txBox="1"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Suman Paul Chowdhury, West Bengal: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What challenges emerge when tertiary </a:t>
              </a:r>
              <a:r>
                <a:rPr lang="en-US" sz="1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centres</a:t>
              </a: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become regional referral hubs sometimes by default?</a:t>
              </a:r>
              <a:endParaRPr dirty="0"/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6F237481-DB9B-DFF7-3FEC-E91CD2B6EF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6253164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BCD1200A-43E0-954E-ED83-B0E80FD38C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0" y="75144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7C6DFFE8-639B-4C4E-F294-972D4B84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>
            <a:extLst>
              <a:ext uri="{FF2B5EF4-FFF2-40B4-BE49-F238E27FC236}">
                <a16:creationId xmlns:a16="http://schemas.microsoft.com/office/drawing/2014/main" id="{A553DB12-2327-5982-E887-AC10D9B87E63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>
            <a:extLst>
              <a:ext uri="{FF2B5EF4-FFF2-40B4-BE49-F238E27FC236}">
                <a16:creationId xmlns:a16="http://schemas.microsoft.com/office/drawing/2014/main" id="{93A6D726-AF43-CBB6-1636-D0347A5BFA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199" y="557189"/>
            <a:ext cx="3460373" cy="55678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000"/>
            </a:pPr>
            <a:r>
              <a:rPr lang="en-US" sz="2800" dirty="0"/>
              <a:t>States with concentration, one Major Government, or Cancer Centre</a:t>
            </a:r>
            <a:br>
              <a:rPr lang="en-US" sz="2800" dirty="0"/>
            </a:br>
            <a:br>
              <a:rPr lang="en-US" sz="2800" dirty="0"/>
            </a:br>
            <a:r>
              <a:rPr lang="fi-FI" sz="2400" dirty="0"/>
              <a:t>ODISHA, GUJARAT, KARNATAKA, PUDUCHERRY</a:t>
            </a:r>
            <a:endParaRPr sz="3200" dirty="0"/>
          </a:p>
        </p:txBody>
      </p:sp>
      <p:grpSp>
        <p:nvGrpSpPr>
          <p:cNvPr id="219" name="Google Shape;219;p8">
            <a:extLst>
              <a:ext uri="{FF2B5EF4-FFF2-40B4-BE49-F238E27FC236}">
                <a16:creationId xmlns:a16="http://schemas.microsoft.com/office/drawing/2014/main" id="{C1DB5A67-27AD-2A24-8D59-542089972648}"/>
              </a:ext>
            </a:extLst>
          </p:cNvPr>
          <p:cNvGrpSpPr/>
          <p:nvPr/>
        </p:nvGrpSpPr>
        <p:grpSpPr>
          <a:xfrm>
            <a:off x="5093208" y="1269614"/>
            <a:ext cx="6263640" cy="4919144"/>
            <a:chOff x="0" y="649223"/>
            <a:chExt cx="6263640" cy="4407591"/>
          </a:xfrm>
        </p:grpSpPr>
        <p:sp>
          <p:nvSpPr>
            <p:cNvPr id="220" name="Google Shape;220;p8">
              <a:extLst>
                <a:ext uri="{FF2B5EF4-FFF2-40B4-BE49-F238E27FC236}">
                  <a16:creationId xmlns:a16="http://schemas.microsoft.com/office/drawing/2014/main" id="{1FB9AD50-B6D5-CD08-9EF7-F767C29F41AA}"/>
                </a:ext>
              </a:extLst>
            </p:cNvPr>
            <p:cNvSpPr/>
            <p:nvPr/>
          </p:nvSpPr>
          <p:spPr>
            <a:xfrm>
              <a:off x="0" y="64922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>
              <a:extLst>
                <a:ext uri="{FF2B5EF4-FFF2-40B4-BE49-F238E27FC236}">
                  <a16:creationId xmlns:a16="http://schemas.microsoft.com/office/drawing/2014/main" id="{C6540D8C-52D7-6063-6C15-A7DE0C76BB7F}"/>
                </a:ext>
              </a:extLst>
            </p:cNvPr>
            <p:cNvSpPr txBox="1"/>
            <p:nvPr/>
          </p:nvSpPr>
          <p:spPr>
            <a:xfrm>
              <a:off x="37467" y="68669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280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EXPANDING ACCESS BEYOND ONE OR TWO CITIES</a:t>
              </a:r>
            </a:p>
          </p:txBody>
        </p:sp>
        <p:sp>
          <p:nvSpPr>
            <p:cNvPr id="222" name="Google Shape;222;p8">
              <a:extLst>
                <a:ext uri="{FF2B5EF4-FFF2-40B4-BE49-F238E27FC236}">
                  <a16:creationId xmlns:a16="http://schemas.microsoft.com/office/drawing/2014/main" id="{D75E3F38-4C3E-295A-81FC-837D0CEA99DB}"/>
                </a:ext>
              </a:extLst>
            </p:cNvPr>
            <p:cNvSpPr/>
            <p:nvPr/>
          </p:nvSpPr>
          <p:spPr>
            <a:xfrm>
              <a:off x="0" y="150890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>
              <a:extLst>
                <a:ext uri="{FF2B5EF4-FFF2-40B4-BE49-F238E27FC236}">
                  <a16:creationId xmlns:a16="http://schemas.microsoft.com/office/drawing/2014/main" id="{808EBEA6-E6D4-0DB4-B8B6-4319A9826400}"/>
                </a:ext>
              </a:extLst>
            </p:cNvPr>
            <p:cNvSpPr txBox="1"/>
            <p:nvPr/>
          </p:nvSpPr>
          <p:spPr>
            <a:xfrm>
              <a:off x="37467" y="154637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REGIONALISATION AND OUTREACH</a:t>
              </a:r>
            </a:p>
          </p:txBody>
        </p:sp>
        <p:sp>
          <p:nvSpPr>
            <p:cNvPr id="224" name="Google Shape;224;p8">
              <a:extLst>
                <a:ext uri="{FF2B5EF4-FFF2-40B4-BE49-F238E27FC236}">
                  <a16:creationId xmlns:a16="http://schemas.microsoft.com/office/drawing/2014/main" id="{CC8D2C56-55C6-56EA-0592-DDD55D810E48}"/>
                </a:ext>
              </a:extLst>
            </p:cNvPr>
            <p:cNvSpPr/>
            <p:nvPr/>
          </p:nvSpPr>
          <p:spPr>
            <a:xfrm>
              <a:off x="0" y="236858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>
              <a:extLst>
                <a:ext uri="{FF2B5EF4-FFF2-40B4-BE49-F238E27FC236}">
                  <a16:creationId xmlns:a16="http://schemas.microsoft.com/office/drawing/2014/main" id="{0F98932C-BC5D-1FC6-68F5-84AF4CCF06D3}"/>
                </a:ext>
              </a:extLst>
            </p:cNvPr>
            <p:cNvSpPr txBox="1"/>
            <p:nvPr/>
          </p:nvSpPr>
          <p:spPr>
            <a:xfrm>
              <a:off x="37467" y="240605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CONTINUITY OF CARE CLOSER TO HOME</a:t>
              </a:r>
            </a:p>
          </p:txBody>
        </p:sp>
        <p:sp>
          <p:nvSpPr>
            <p:cNvPr id="226" name="Google Shape;226;p8">
              <a:extLst>
                <a:ext uri="{FF2B5EF4-FFF2-40B4-BE49-F238E27FC236}">
                  <a16:creationId xmlns:a16="http://schemas.microsoft.com/office/drawing/2014/main" id="{2CD97004-9006-98B8-526F-FE04D76CB2D4}"/>
                </a:ext>
              </a:extLst>
            </p:cNvPr>
            <p:cNvSpPr/>
            <p:nvPr/>
          </p:nvSpPr>
          <p:spPr>
            <a:xfrm>
              <a:off x="0" y="322826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>
              <a:extLst>
                <a:ext uri="{FF2B5EF4-FFF2-40B4-BE49-F238E27FC236}">
                  <a16:creationId xmlns:a16="http://schemas.microsoft.com/office/drawing/2014/main" id="{FF57E71E-E82F-E7DF-67BB-A94E214AB326}"/>
                </a:ext>
              </a:extLst>
            </p:cNvPr>
            <p:cNvSpPr txBox="1"/>
            <p:nvPr/>
          </p:nvSpPr>
          <p:spPr>
            <a:xfrm>
              <a:off x="37467" y="326573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PM-JAY and NHM integration</a:t>
              </a:r>
              <a:endParaRPr dirty="0"/>
            </a:p>
          </p:txBody>
        </p:sp>
        <p:sp>
          <p:nvSpPr>
            <p:cNvPr id="228" name="Google Shape;228;p8">
              <a:extLst>
                <a:ext uri="{FF2B5EF4-FFF2-40B4-BE49-F238E27FC236}">
                  <a16:creationId xmlns:a16="http://schemas.microsoft.com/office/drawing/2014/main" id="{4F38A272-1544-1989-F5C2-FAA4BC8FCABE}"/>
                </a:ext>
              </a:extLst>
            </p:cNvPr>
            <p:cNvSpPr/>
            <p:nvPr/>
          </p:nvSpPr>
          <p:spPr>
            <a:xfrm>
              <a:off x="0" y="4087944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>
              <a:extLst>
                <a:ext uri="{FF2B5EF4-FFF2-40B4-BE49-F238E27FC236}">
                  <a16:creationId xmlns:a16="http://schemas.microsoft.com/office/drawing/2014/main" id="{68215C48-AE51-1C77-5E6C-16999AC256BE}"/>
                </a:ext>
              </a:extLst>
            </p:cNvPr>
            <p:cNvSpPr txBox="1"/>
            <p:nvPr/>
          </p:nvSpPr>
          <p:spPr>
            <a:xfrm>
              <a:off x="56201" y="3980937"/>
              <a:ext cx="6188706" cy="107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 BY </a:t>
              </a: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DR SACHIN TAWARE, Regional Head – </a:t>
              </a:r>
              <a:r>
                <a:rPr lang="en-US" sz="1600" b="0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Maharastra</a:t>
              </a: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, Madhya Pradesh, Gujarat, Goa</a:t>
              </a: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BA7AB685-CF4D-F3A8-B8FB-1BEB914B10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6066895"/>
            <a:ext cx="12376800" cy="79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2FBDF672-8237-2548-454B-0F5CB5C4FA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844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562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title"/>
          </p:nvPr>
        </p:nvSpPr>
        <p:spPr>
          <a:xfrm>
            <a:off x="1008206" y="7074"/>
            <a:ext cx="1012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ct val="100000"/>
              <a:buFont typeface="Calibri"/>
              <a:buNone/>
            </a:pPr>
            <a:r>
              <a:rPr lang="en-US" sz="3600" dirty="0"/>
              <a:t>States with Concentrated/ One Major Cancer Centre</a:t>
            </a:r>
            <a:endParaRPr sz="3600" dirty="0"/>
          </a:p>
        </p:txBody>
      </p:sp>
      <p:pic>
        <p:nvPicPr>
          <p:cNvPr id="267" name="Google Shape;26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56" y="1283301"/>
            <a:ext cx="3580051" cy="2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"/>
          <p:cNvPicPr preferRelativeResize="0"/>
          <p:nvPr/>
        </p:nvPicPr>
        <p:blipFill>
          <a:blip r:embed="rId4">
            <a:alphaModFix/>
          </a:blip>
          <a:srcRect l="23864" t="22479" r="9668" b="8245"/>
          <a:stretch>
            <a:fillRect/>
          </a:stretch>
        </p:blipFill>
        <p:spPr>
          <a:xfrm>
            <a:off x="8036676" y="1323717"/>
            <a:ext cx="3712010" cy="2691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81556-CDDA-C287-F59B-BF936748E1E3}"/>
              </a:ext>
            </a:extLst>
          </p:cNvPr>
          <p:cNvSpPr/>
          <p:nvPr/>
        </p:nvSpPr>
        <p:spPr>
          <a:xfrm>
            <a:off x="140774" y="4119884"/>
            <a:ext cx="34450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Incidence- 2493,  Access to care- 1290 (</a:t>
            </a:r>
            <a:r>
              <a:rPr lang="en-IN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51</a:t>
            </a:r>
            <a:r>
              <a:rPr lang="en-IN" sz="1200" b="1" dirty="0"/>
              <a:t>%)</a:t>
            </a:r>
          </a:p>
          <a:p>
            <a:pPr algn="ctr"/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249AF-E096-596E-6760-1D226E9EFE55}"/>
              </a:ext>
            </a:extLst>
          </p:cNvPr>
          <p:cNvSpPr/>
          <p:nvPr/>
        </p:nvSpPr>
        <p:spPr>
          <a:xfrm>
            <a:off x="8303603" y="4015251"/>
            <a:ext cx="34450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Incidence- 3666,  Access to care- 2094 (</a:t>
            </a:r>
            <a:r>
              <a:rPr lang="en-IN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</a:t>
            </a:r>
            <a:r>
              <a:rPr lang="en-IN" sz="1200" b="1" dirty="0"/>
              <a:t>%)</a:t>
            </a:r>
          </a:p>
          <a:p>
            <a:pPr algn="ctr"/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72CECF-2914-63AD-B248-3800C72A5DF3}"/>
              </a:ext>
            </a:extLst>
          </p:cNvPr>
          <p:cNvSpPr/>
          <p:nvPr/>
        </p:nvSpPr>
        <p:spPr>
          <a:xfrm>
            <a:off x="3718302" y="4093403"/>
            <a:ext cx="35800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Incidence- 3405,  Access to care- 2371 (</a:t>
            </a:r>
            <a:r>
              <a:rPr lang="en-IN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</a:t>
            </a:r>
            <a:r>
              <a:rPr lang="en-IN" sz="1200" b="1" dirty="0"/>
              <a:t>%)</a:t>
            </a:r>
          </a:p>
          <a:p>
            <a:pPr algn="ctr"/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167BE-5C96-ED80-54B0-DD331C6B7BE0}"/>
              </a:ext>
            </a:extLst>
          </p:cNvPr>
          <p:cNvSpPr/>
          <p:nvPr/>
        </p:nvSpPr>
        <p:spPr>
          <a:xfrm>
            <a:off x="174323" y="954385"/>
            <a:ext cx="8338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Odisha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0EACD-1571-A9C4-D60D-6FCE65F94DEF}"/>
              </a:ext>
            </a:extLst>
          </p:cNvPr>
          <p:cNvSpPr txBox="1"/>
          <p:nvPr/>
        </p:nvSpPr>
        <p:spPr>
          <a:xfrm>
            <a:off x="295618" y="4619130"/>
            <a:ext cx="313539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Pediatric</a:t>
            </a:r>
            <a:r>
              <a:rPr lang="en-IN" dirty="0"/>
              <a:t> Oncology services currently only in Central CCD – Bhubaneshwar and Cuttack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- 100% of children accessing care 52% of total incidence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26968-04BD-6E34-8E02-EAD664119CDE}"/>
              </a:ext>
            </a:extLst>
          </p:cNvPr>
          <p:cNvSpPr txBox="1"/>
          <p:nvPr/>
        </p:nvSpPr>
        <p:spPr>
          <a:xfrm>
            <a:off x="7857190" y="963569"/>
            <a:ext cx="1410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Gujarat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66FD6-6613-AF6E-92C6-7F14C6BF88C8}"/>
              </a:ext>
            </a:extLst>
          </p:cNvPr>
          <p:cNvSpPr txBox="1"/>
          <p:nvPr/>
        </p:nvSpPr>
        <p:spPr>
          <a:xfrm>
            <a:off x="8325452" y="4584899"/>
            <a:ext cx="324388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Govt </a:t>
            </a:r>
            <a:r>
              <a:rPr lang="en-IN" dirty="0" err="1"/>
              <a:t>Pediatric</a:t>
            </a:r>
            <a:r>
              <a:rPr lang="en-IN" dirty="0"/>
              <a:t> Oncology services through GCRI only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– 45% of children accessing care and 29% of total 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168EE-8103-722E-BC83-01C1520C0281}"/>
              </a:ext>
            </a:extLst>
          </p:cNvPr>
          <p:cNvSpPr txBox="1"/>
          <p:nvPr/>
        </p:nvSpPr>
        <p:spPr>
          <a:xfrm>
            <a:off x="3585858" y="942261"/>
            <a:ext cx="169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Karnataka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79473-233C-5778-720A-3E490F028EBE}"/>
              </a:ext>
            </a:extLst>
          </p:cNvPr>
          <p:cNvSpPr txBox="1"/>
          <p:nvPr/>
        </p:nvSpPr>
        <p:spPr>
          <a:xfrm>
            <a:off x="4162957" y="4581549"/>
            <a:ext cx="324388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Pediatric</a:t>
            </a:r>
            <a:r>
              <a:rPr lang="en-IN" dirty="0"/>
              <a:t> Oncology services – Kidwai Memorial and Indira Gandhi ICH in Bengaluru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- 28% of children accessing care and</a:t>
            </a:r>
            <a:r>
              <a:rPr lang="en-IN" dirty="0">
                <a:highlight>
                  <a:srgbClr val="FFFF00"/>
                </a:highlight>
              </a:rPr>
              <a:t> </a:t>
            </a:r>
            <a:r>
              <a:rPr lang="en-IN" dirty="0"/>
              <a:t>20 % of total incidence</a:t>
            </a:r>
          </a:p>
        </p:txBody>
      </p:sp>
      <p:pic>
        <p:nvPicPr>
          <p:cNvPr id="7" name="Google Shape;217;g33286fa4d70_2_445">
            <a:extLst>
              <a:ext uri="{FF2B5EF4-FFF2-40B4-BE49-F238E27FC236}">
                <a16:creationId xmlns:a16="http://schemas.microsoft.com/office/drawing/2014/main" id="{27515672-8338-18D3-68D0-44ADDAFE0F26}"/>
              </a:ext>
            </a:extLst>
          </p:cNvPr>
          <p:cNvPicPr preferRelativeResize="0"/>
          <p:nvPr/>
        </p:nvPicPr>
        <p:blipFill>
          <a:blip r:embed="rId5"/>
          <a:srcRect l="2920" t="4266" r="4185" b="2933"/>
          <a:stretch/>
        </p:blipFill>
        <p:spPr>
          <a:xfrm>
            <a:off x="4047930" y="1297448"/>
            <a:ext cx="3712010" cy="268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2;p2" title="Screenshot 2026-05-20 155047.png">
            <a:extLst>
              <a:ext uri="{FF2B5EF4-FFF2-40B4-BE49-F238E27FC236}">
                <a16:creationId xmlns:a16="http://schemas.microsoft.com/office/drawing/2014/main" id="{E8E8E137-E5F7-84D3-5B06-37ABB96587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8336"/>
          <a:stretch/>
        </p:blipFill>
        <p:spPr>
          <a:xfrm>
            <a:off x="-24994" y="-52713"/>
            <a:ext cx="12192000" cy="65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77489027-F0AF-F661-059F-4C598115F8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8336" b="8707"/>
          <a:stretch>
            <a:fillRect/>
          </a:stretch>
        </p:blipFill>
        <p:spPr>
          <a:xfrm rot="10800000">
            <a:off x="-24994" y="6289969"/>
            <a:ext cx="12216994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E7E130B5-22A2-3FA5-4214-2875B576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>
            <a:extLst>
              <a:ext uri="{FF2B5EF4-FFF2-40B4-BE49-F238E27FC236}">
                <a16:creationId xmlns:a16="http://schemas.microsoft.com/office/drawing/2014/main" id="{B6254A0A-C61E-4397-2CEC-52C4654CA614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>
            <a:extLst>
              <a:ext uri="{FF2B5EF4-FFF2-40B4-BE49-F238E27FC236}">
                <a16:creationId xmlns:a16="http://schemas.microsoft.com/office/drawing/2014/main" id="{48502F22-F1A3-23E0-2C4D-4F57A88EED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2400" dirty="0"/>
              <a:t>Moderator Questions – Apex Center States</a:t>
            </a:r>
            <a:endParaRPr sz="2400" dirty="0"/>
          </a:p>
        </p:txBody>
      </p:sp>
      <p:grpSp>
        <p:nvGrpSpPr>
          <p:cNvPr id="236" name="Google Shape;236;p9">
            <a:extLst>
              <a:ext uri="{FF2B5EF4-FFF2-40B4-BE49-F238E27FC236}">
                <a16:creationId xmlns:a16="http://schemas.microsoft.com/office/drawing/2014/main" id="{6C886D52-26CE-1ACC-E830-E2111B353DF2}"/>
              </a:ext>
            </a:extLst>
          </p:cNvPr>
          <p:cNvGrpSpPr/>
          <p:nvPr/>
        </p:nvGrpSpPr>
        <p:grpSpPr>
          <a:xfrm>
            <a:off x="1438800" y="621731"/>
            <a:ext cx="5428973" cy="5502009"/>
            <a:chOff x="600600" y="1339"/>
            <a:chExt cx="5428973" cy="5502009"/>
          </a:xfrm>
        </p:grpSpPr>
        <p:sp>
          <p:nvSpPr>
            <p:cNvPr id="237" name="Google Shape;237;p9">
              <a:extLst>
                <a:ext uri="{FF2B5EF4-FFF2-40B4-BE49-F238E27FC236}">
                  <a16:creationId xmlns:a16="http://schemas.microsoft.com/office/drawing/2014/main" id="{C913E37E-FC08-F191-F59A-790CB2A6CE1C}"/>
                </a:ext>
              </a:extLst>
            </p:cNvPr>
            <p:cNvSpPr/>
            <p:nvPr/>
          </p:nvSpPr>
          <p:spPr>
            <a:xfrm>
              <a:off x="3033317" y="68597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>
              <a:extLst>
                <a:ext uri="{FF2B5EF4-FFF2-40B4-BE49-F238E27FC236}">
                  <a16:creationId xmlns:a16="http://schemas.microsoft.com/office/drawing/2014/main" id="{4559CEA0-4228-1FD0-67FD-43AC425BEA49}"/>
                </a:ext>
              </a:extLst>
            </p:cNvPr>
            <p:cNvSpPr txBox="1"/>
            <p:nvPr/>
          </p:nvSpPr>
          <p:spPr>
            <a:xfrm>
              <a:off x="3283988" y="728895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>
              <a:extLst>
                <a:ext uri="{FF2B5EF4-FFF2-40B4-BE49-F238E27FC236}">
                  <a16:creationId xmlns:a16="http://schemas.microsoft.com/office/drawing/2014/main" id="{E02CF8D8-A579-2169-78E7-85C0315B0C5E}"/>
                </a:ext>
              </a:extLst>
            </p:cNvPr>
            <p:cNvSpPr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>
              <a:extLst>
                <a:ext uri="{FF2B5EF4-FFF2-40B4-BE49-F238E27FC236}">
                  <a16:creationId xmlns:a16="http://schemas.microsoft.com/office/drawing/2014/main" id="{2B6FD056-3A55-662B-8D59-6483F760D748}"/>
                </a:ext>
              </a:extLst>
            </p:cNvPr>
            <p:cNvSpPr txBox="1"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Lalit Mohan Sahoo, Odisha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>
              <a:extLst>
                <a:ext uri="{FF2B5EF4-FFF2-40B4-BE49-F238E27FC236}">
                  <a16:creationId xmlns:a16="http://schemas.microsoft.com/office/drawing/2014/main" id="{44A61F27-DB0C-CB2F-19A4-BB22486857AF}"/>
                </a:ext>
              </a:extLst>
            </p:cNvPr>
            <p:cNvSpPr/>
            <p:nvPr/>
          </p:nvSpPr>
          <p:spPr>
            <a:xfrm>
              <a:off x="1817859" y="146024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>
              <a:extLst>
                <a:ext uri="{FF2B5EF4-FFF2-40B4-BE49-F238E27FC236}">
                  <a16:creationId xmlns:a16="http://schemas.microsoft.com/office/drawing/2014/main" id="{72D2B644-9891-3FEB-F493-66B19EAB3054}"/>
                </a:ext>
              </a:extLst>
            </p:cNvPr>
            <p:cNvSpPr txBox="1"/>
            <p:nvPr/>
          </p:nvSpPr>
          <p:spPr>
            <a:xfrm>
              <a:off x="3238928" y="1722119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>
              <a:extLst>
                <a:ext uri="{FF2B5EF4-FFF2-40B4-BE49-F238E27FC236}">
                  <a16:creationId xmlns:a16="http://schemas.microsoft.com/office/drawing/2014/main" id="{1A7C6DAE-395A-32CB-8D85-81A212C53290}"/>
                </a:ext>
              </a:extLst>
            </p:cNvPr>
            <p:cNvSpPr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>
              <a:extLst>
                <a:ext uri="{FF2B5EF4-FFF2-40B4-BE49-F238E27FC236}">
                  <a16:creationId xmlns:a16="http://schemas.microsoft.com/office/drawing/2014/main" id="{8EBBB3CE-F723-5ECB-765E-4EFA47789EEF}"/>
                </a:ext>
              </a:extLst>
            </p:cNvPr>
            <p:cNvSpPr txBox="1"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Odisha’s priorities for expanding access across the state?</a:t>
              </a:r>
              <a:endParaRPr dirty="0"/>
            </a:p>
          </p:txBody>
        </p:sp>
        <p:sp>
          <p:nvSpPr>
            <p:cNvPr id="245" name="Google Shape;245;p9">
              <a:extLst>
                <a:ext uri="{FF2B5EF4-FFF2-40B4-BE49-F238E27FC236}">
                  <a16:creationId xmlns:a16="http://schemas.microsoft.com/office/drawing/2014/main" id="{8BFCB36C-32E2-2D8D-75BA-95A9A4D28EDF}"/>
                </a:ext>
              </a:extLst>
            </p:cNvPr>
            <p:cNvSpPr/>
            <p:nvPr/>
          </p:nvSpPr>
          <p:spPr>
            <a:xfrm>
              <a:off x="3033317" y="270662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>
              <a:extLst>
                <a:ext uri="{FF2B5EF4-FFF2-40B4-BE49-F238E27FC236}">
                  <a16:creationId xmlns:a16="http://schemas.microsoft.com/office/drawing/2014/main" id="{97942843-D1B7-BC4D-6495-395DB46F1FC1}"/>
                </a:ext>
              </a:extLst>
            </p:cNvPr>
            <p:cNvSpPr txBox="1"/>
            <p:nvPr/>
          </p:nvSpPr>
          <p:spPr>
            <a:xfrm>
              <a:off x="3283988" y="2749544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>
              <a:extLst>
                <a:ext uri="{FF2B5EF4-FFF2-40B4-BE49-F238E27FC236}">
                  <a16:creationId xmlns:a16="http://schemas.microsoft.com/office/drawing/2014/main" id="{07CFA60F-62A2-8244-49B7-2702569D2FC1}"/>
                </a:ext>
              </a:extLst>
            </p:cNvPr>
            <p:cNvSpPr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>
              <a:extLst>
                <a:ext uri="{FF2B5EF4-FFF2-40B4-BE49-F238E27FC236}">
                  <a16:creationId xmlns:a16="http://schemas.microsoft.com/office/drawing/2014/main" id="{FB6F764D-904A-9E9A-2C5A-0E5E5B04BE3C}"/>
                </a:ext>
              </a:extLst>
            </p:cNvPr>
            <p:cNvSpPr txBox="1"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S. Sevvel, Puducherry/ Nitai Panigrahi, </a:t>
              </a:r>
              <a:r>
                <a:rPr lang="en-U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Umeedein</a:t>
              </a:r>
              <a:endPara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>
              <a:extLst>
                <a:ext uri="{FF2B5EF4-FFF2-40B4-BE49-F238E27FC236}">
                  <a16:creationId xmlns:a16="http://schemas.microsoft.com/office/drawing/2014/main" id="{40A4F112-1517-85FC-DF1D-C3258079FCBC}"/>
                </a:ext>
              </a:extLst>
            </p:cNvPr>
            <p:cNvSpPr/>
            <p:nvPr/>
          </p:nvSpPr>
          <p:spPr>
            <a:xfrm>
              <a:off x="1817859" y="348089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>
              <a:extLst>
                <a:ext uri="{FF2B5EF4-FFF2-40B4-BE49-F238E27FC236}">
                  <a16:creationId xmlns:a16="http://schemas.microsoft.com/office/drawing/2014/main" id="{3F657ADD-5F52-ABCC-9648-805F852ABC9A}"/>
                </a:ext>
              </a:extLst>
            </p:cNvPr>
            <p:cNvSpPr txBox="1"/>
            <p:nvPr/>
          </p:nvSpPr>
          <p:spPr>
            <a:xfrm>
              <a:off x="3238928" y="3742768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>
              <a:extLst>
                <a:ext uri="{FF2B5EF4-FFF2-40B4-BE49-F238E27FC236}">
                  <a16:creationId xmlns:a16="http://schemas.microsoft.com/office/drawing/2014/main" id="{011856C7-617F-0B68-1119-EDEBD6C5C740}"/>
                </a:ext>
              </a:extLst>
            </p:cNvPr>
            <p:cNvSpPr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>
              <a:extLst>
                <a:ext uri="{FF2B5EF4-FFF2-40B4-BE49-F238E27FC236}">
                  <a16:creationId xmlns:a16="http://schemas.microsoft.com/office/drawing/2014/main" id="{3E430051-393F-9072-8DDB-9DFE3C865665}"/>
                </a:ext>
              </a:extLst>
            </p:cNvPr>
            <p:cNvSpPr txBox="1"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 smaller states become innovation laboratories for integrated childhood cancer care?</a:t>
              </a:r>
              <a:endParaRPr dirty="0"/>
            </a:p>
          </p:txBody>
        </p:sp>
        <p:sp>
          <p:nvSpPr>
            <p:cNvPr id="253" name="Google Shape;253;p9">
              <a:extLst>
                <a:ext uri="{FF2B5EF4-FFF2-40B4-BE49-F238E27FC236}">
                  <a16:creationId xmlns:a16="http://schemas.microsoft.com/office/drawing/2014/main" id="{81133338-2C53-8D6B-5FD4-EB30FC96A9D4}"/>
                </a:ext>
              </a:extLst>
            </p:cNvPr>
            <p:cNvSpPr/>
            <p:nvPr/>
          </p:nvSpPr>
          <p:spPr>
            <a:xfrm>
              <a:off x="3033317" y="4727273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>
              <a:extLst>
                <a:ext uri="{FF2B5EF4-FFF2-40B4-BE49-F238E27FC236}">
                  <a16:creationId xmlns:a16="http://schemas.microsoft.com/office/drawing/2014/main" id="{88378612-9108-19D5-8E19-BD2C634F66F1}"/>
                </a:ext>
              </a:extLst>
            </p:cNvPr>
            <p:cNvSpPr txBox="1"/>
            <p:nvPr/>
          </p:nvSpPr>
          <p:spPr>
            <a:xfrm>
              <a:off x="3283988" y="4770193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>
              <a:extLst>
                <a:ext uri="{FF2B5EF4-FFF2-40B4-BE49-F238E27FC236}">
                  <a16:creationId xmlns:a16="http://schemas.microsoft.com/office/drawing/2014/main" id="{910EF175-FDBE-7FCF-1EA7-9C810567F774}"/>
                </a:ext>
              </a:extLst>
            </p:cNvPr>
            <p:cNvSpPr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>
              <a:extLst>
                <a:ext uri="{FF2B5EF4-FFF2-40B4-BE49-F238E27FC236}">
                  <a16:creationId xmlns:a16="http://schemas.microsoft.com/office/drawing/2014/main" id="{569BBB6C-FFD9-4FD6-0A0E-A02613496761}"/>
                </a:ext>
              </a:extLst>
            </p:cNvPr>
            <p:cNvSpPr txBox="1"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Maharshi Trivedi, Gujarat</a:t>
              </a:r>
            </a:p>
          </p:txBody>
        </p:sp>
        <p:sp>
          <p:nvSpPr>
            <p:cNvPr id="257" name="Google Shape;257;p9">
              <a:extLst>
                <a:ext uri="{FF2B5EF4-FFF2-40B4-BE49-F238E27FC236}">
                  <a16:creationId xmlns:a16="http://schemas.microsoft.com/office/drawing/2014/main" id="{548AB0A0-B16F-0660-529B-6F73905F0FA7}"/>
                </a:ext>
              </a:extLst>
            </p:cNvPr>
            <p:cNvSpPr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>
              <a:extLst>
                <a:ext uri="{FF2B5EF4-FFF2-40B4-BE49-F238E27FC236}">
                  <a16:creationId xmlns:a16="http://schemas.microsoft.com/office/drawing/2014/main" id="{822D93BD-7DF0-1234-BEB0-FFFDBF890A5E}"/>
                </a:ext>
              </a:extLst>
            </p:cNvPr>
            <p:cNvSpPr txBox="1"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 can </a:t>
              </a:r>
              <a:r>
                <a:rPr lang="en-US" sz="1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centres</a:t>
              </a: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of excellence evolve into state-wide network leaders? </a:t>
              </a: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D75F4371-1111-D331-7402-8EDE6F4D73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6253164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88AF09B3-30A7-1EC9-EF71-F88359139E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0" y="75144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0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2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5200" dirty="0"/>
              <a:t>Shared Care Across State Borders</a:t>
            </a:r>
            <a:endParaRPr dirty="0"/>
          </a:p>
        </p:txBody>
      </p:sp>
      <p:grpSp>
        <p:nvGrpSpPr>
          <p:cNvPr id="318" name="Google Shape;318;p12"/>
          <p:cNvGrpSpPr/>
          <p:nvPr/>
        </p:nvGrpSpPr>
        <p:grpSpPr>
          <a:xfrm>
            <a:off x="6099048" y="626092"/>
            <a:ext cx="5257800" cy="5496086"/>
            <a:chOff x="0" y="4300"/>
            <a:chExt cx="5257800" cy="5496086"/>
          </a:xfrm>
        </p:grpSpPr>
        <p:sp>
          <p:nvSpPr>
            <p:cNvPr id="319" name="Google Shape;319;p12"/>
            <p:cNvSpPr/>
            <p:nvPr/>
          </p:nvSpPr>
          <p:spPr>
            <a:xfrm>
              <a:off x="0" y="4300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277094" y="210403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1057996" y="4300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 txBox="1"/>
            <p:nvPr/>
          </p:nvSpPr>
          <p:spPr>
            <a:xfrm>
              <a:off x="1057996" y="4300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Delhi supporting UP &amp; Bihar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0" y="1149318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277094" y="1355421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1057996" y="1149318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 txBox="1"/>
            <p:nvPr/>
          </p:nvSpPr>
          <p:spPr>
            <a:xfrm>
              <a:off x="1057996" y="1149318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West Bengal supporting North-East India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0" y="2294336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277094" y="2500440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2"/>
            <p:cNvSpPr/>
            <p:nvPr/>
          </p:nvSpPr>
          <p:spPr>
            <a:xfrm>
              <a:off x="1057996" y="2294336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2"/>
            <p:cNvSpPr txBox="1"/>
            <p:nvPr/>
          </p:nvSpPr>
          <p:spPr>
            <a:xfrm>
              <a:off x="1057996" y="2294336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Chandigarh supporting Punjab &amp; adjoining states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>
              <a:off x="0" y="3439354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2"/>
            <p:cNvSpPr/>
            <p:nvPr/>
          </p:nvSpPr>
          <p:spPr>
            <a:xfrm>
              <a:off x="277094" y="3645458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2"/>
            <p:cNvSpPr/>
            <p:nvPr/>
          </p:nvSpPr>
          <p:spPr>
            <a:xfrm>
              <a:off x="1057996" y="3439354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1057996" y="3439354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Mumbai supporting neighbouring states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2"/>
            <p:cNvSpPr/>
            <p:nvPr/>
          </p:nvSpPr>
          <p:spPr>
            <a:xfrm>
              <a:off x="0" y="4584372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2"/>
            <p:cNvSpPr/>
            <p:nvPr/>
          </p:nvSpPr>
          <p:spPr>
            <a:xfrm>
              <a:off x="277094" y="4790476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2"/>
            <p:cNvSpPr/>
            <p:nvPr/>
          </p:nvSpPr>
          <p:spPr>
            <a:xfrm>
              <a:off x="1057996" y="4584372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2"/>
            <p:cNvSpPr txBox="1"/>
            <p:nvPr/>
          </p:nvSpPr>
          <p:spPr>
            <a:xfrm>
              <a:off x="1057996" y="4584372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 by Dr Shruti Kakar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C7FC4EF7-5E6A-0197-481B-B4B19DD48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184800" y="6331079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2;p2" title="Screenshot 2026-05-20 155047.png">
            <a:extLst>
              <a:ext uri="{FF2B5EF4-FFF2-40B4-BE49-F238E27FC236}">
                <a16:creationId xmlns:a16="http://schemas.microsoft.com/office/drawing/2014/main" id="{A4AB5809-3A1F-4DFB-B8E0-DCBB202861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-92400" y="153059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09E37FB-9212-FF7B-E334-C94203B6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3F666634-3324-9209-9342-D7D9E4F163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3CB92096-5770-7290-F051-E281F3EE3C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4A7E1-347C-2795-0726-D7C9D4DF733A}"/>
              </a:ext>
            </a:extLst>
          </p:cNvPr>
          <p:cNvSpPr txBox="1"/>
          <p:nvPr/>
        </p:nvSpPr>
        <p:spPr>
          <a:xfrm>
            <a:off x="5222238" y="536936"/>
            <a:ext cx="636016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Regional Referral Ecosystems Require Cross-Border Coordination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Several states and tertiary </a:t>
            </a:r>
            <a:r>
              <a:rPr lang="en-US" dirty="0" err="1"/>
              <a:t>centres</a:t>
            </a:r>
            <a:r>
              <a:rPr lang="en-US" dirty="0"/>
              <a:t> serve large numbers of children from neighboring states due to gaps in pediatric oncology capacity and access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Key System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patient navigation and care coordination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Cross-border referral and shared-care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protection portability (“schemes should follow the child”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Interstate continuity of care for survivorship and palliative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Coordination between Central Government, State Governments, NHM, PM-JAY, and tertiary </a:t>
            </a:r>
            <a:r>
              <a:rPr lang="en-US" dirty="0" err="1"/>
              <a:t>centres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CCC India Approach</a:t>
            </a:r>
          </a:p>
          <a:p>
            <a:r>
              <a:rPr lang="en-US" dirty="0"/>
              <a:t>Regional CCD ecosystems + </a:t>
            </a:r>
            <a:r>
              <a:rPr lang="en-US" dirty="0" err="1"/>
              <a:t>Samanvay</a:t>
            </a:r>
            <a:r>
              <a:rPr lang="en-US" dirty="0"/>
              <a:t> </a:t>
            </a:r>
            <a:r>
              <a:rPr lang="en-US" dirty="0" err="1"/>
              <a:t>Kendras</a:t>
            </a:r>
            <a:r>
              <a:rPr lang="en-US" dirty="0"/>
              <a:t> + Shared Care + Interstate Coordination</a:t>
            </a:r>
          </a:p>
          <a:p>
            <a:endParaRPr lang="en-US" dirty="0"/>
          </a:p>
          <a:p>
            <a:r>
              <a:rPr lang="en-US" b="1" dirty="0"/>
              <a:t>Key principle</a:t>
            </a:r>
          </a:p>
          <a:p>
            <a:r>
              <a:rPr lang="en-US" dirty="0"/>
              <a:t>Some states / institutions function as national/ regional childhood cancer ecosystems for India and require integrated interstate planning and coordination.</a:t>
            </a:r>
          </a:p>
        </p:txBody>
      </p:sp>
      <p:sp>
        <p:nvSpPr>
          <p:cNvPr id="4" name="Google Shape;344;p13">
            <a:extLst>
              <a:ext uri="{FF2B5EF4-FFF2-40B4-BE49-F238E27FC236}">
                <a16:creationId xmlns:a16="http://schemas.microsoft.com/office/drawing/2014/main" id="{EC8E0564-ED18-7B5A-0EAC-896B5DD05A92}"/>
              </a:ext>
            </a:extLst>
          </p:cNvPr>
          <p:cNvSpPr/>
          <p:nvPr/>
        </p:nvSpPr>
        <p:spPr>
          <a:xfrm>
            <a:off x="344266" y="1224990"/>
            <a:ext cx="4104338" cy="4002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IN" sz="2400" b="1" i="0" dirty="0">
                <a:solidFill>
                  <a:srgbClr val="121212"/>
                </a:solidFill>
                <a:effectLst/>
                <a:latin typeface="Anthropic Sans"/>
              </a:rPr>
              <a:t>States Serving Adjoining States</a:t>
            </a:r>
            <a:endParaRPr sz="1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A92EC-C50B-0679-E040-4295AA8E2DBC}"/>
              </a:ext>
            </a:extLst>
          </p:cNvPr>
          <p:cNvSpPr txBox="1"/>
          <p:nvPr/>
        </p:nvSpPr>
        <p:spPr>
          <a:xfrm>
            <a:off x="211394" y="5561506"/>
            <a:ext cx="1176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Key Takeaways </a:t>
            </a:r>
            <a:r>
              <a:rPr lang="en-IN" dirty="0"/>
              <a:t>- </a:t>
            </a:r>
            <a:r>
              <a:rPr lang="en-US" dirty="0"/>
              <a:t>Some states and institutions effectively function as national or regional pediatric cancer hubs, so policy and planning should support integrated interstate pediatric oncology networks, not isolated state-based systems.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9666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9294583D-E55A-BF71-7C56-EFCC0E01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>
            <a:extLst>
              <a:ext uri="{FF2B5EF4-FFF2-40B4-BE49-F238E27FC236}">
                <a16:creationId xmlns:a16="http://schemas.microsoft.com/office/drawing/2014/main" id="{38E464D0-F6B9-C1F0-B933-AC5FBFD9B96D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>
            <a:extLst>
              <a:ext uri="{FF2B5EF4-FFF2-40B4-BE49-F238E27FC236}">
                <a16:creationId xmlns:a16="http://schemas.microsoft.com/office/drawing/2014/main" id="{F1BD49ED-9259-EA6E-21B7-8B8CBA78F8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02878"/>
              </a:buClr>
              <a:buSzPts val="5200"/>
            </a:pPr>
            <a:r>
              <a:rPr lang="en-US" sz="2400" dirty="0">
                <a:solidFill>
                  <a:schemeClr val="tx1"/>
                </a:solidFill>
              </a:rPr>
              <a:t>Moderator Questions – Shared Care Ecosystems</a:t>
            </a:r>
            <a:endParaRPr sz="2400" dirty="0"/>
          </a:p>
        </p:txBody>
      </p:sp>
      <p:grpSp>
        <p:nvGrpSpPr>
          <p:cNvPr id="236" name="Google Shape;236;p9">
            <a:extLst>
              <a:ext uri="{FF2B5EF4-FFF2-40B4-BE49-F238E27FC236}">
                <a16:creationId xmlns:a16="http://schemas.microsoft.com/office/drawing/2014/main" id="{2F21D0E2-2CBC-6F88-08F7-BEA69549B3CD}"/>
              </a:ext>
            </a:extLst>
          </p:cNvPr>
          <p:cNvGrpSpPr/>
          <p:nvPr/>
        </p:nvGrpSpPr>
        <p:grpSpPr>
          <a:xfrm>
            <a:off x="1438800" y="621731"/>
            <a:ext cx="5428973" cy="5502009"/>
            <a:chOff x="600600" y="1339"/>
            <a:chExt cx="5428973" cy="5502009"/>
          </a:xfrm>
        </p:grpSpPr>
        <p:sp>
          <p:nvSpPr>
            <p:cNvPr id="237" name="Google Shape;237;p9">
              <a:extLst>
                <a:ext uri="{FF2B5EF4-FFF2-40B4-BE49-F238E27FC236}">
                  <a16:creationId xmlns:a16="http://schemas.microsoft.com/office/drawing/2014/main" id="{F253D386-E8DC-82E1-257D-388F863B5DA9}"/>
                </a:ext>
              </a:extLst>
            </p:cNvPr>
            <p:cNvSpPr/>
            <p:nvPr/>
          </p:nvSpPr>
          <p:spPr>
            <a:xfrm>
              <a:off x="3033317" y="68597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>
              <a:extLst>
                <a:ext uri="{FF2B5EF4-FFF2-40B4-BE49-F238E27FC236}">
                  <a16:creationId xmlns:a16="http://schemas.microsoft.com/office/drawing/2014/main" id="{3131FA7D-FE26-0381-F16B-4A3755642540}"/>
                </a:ext>
              </a:extLst>
            </p:cNvPr>
            <p:cNvSpPr txBox="1"/>
            <p:nvPr/>
          </p:nvSpPr>
          <p:spPr>
            <a:xfrm>
              <a:off x="3283988" y="728895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>
              <a:extLst>
                <a:ext uri="{FF2B5EF4-FFF2-40B4-BE49-F238E27FC236}">
                  <a16:creationId xmlns:a16="http://schemas.microsoft.com/office/drawing/2014/main" id="{7F797CAC-3073-2B12-7E4D-6125D927B3FA}"/>
                </a:ext>
              </a:extLst>
            </p:cNvPr>
            <p:cNvSpPr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>
              <a:extLst>
                <a:ext uri="{FF2B5EF4-FFF2-40B4-BE49-F238E27FC236}">
                  <a16:creationId xmlns:a16="http://schemas.microsoft.com/office/drawing/2014/main" id="{F245C21F-BFBA-670D-BDBF-06C0E10A3838}"/>
                </a:ext>
              </a:extLst>
            </p:cNvPr>
            <p:cNvSpPr txBox="1"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s-E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lang="es-E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</a:t>
              </a:r>
              <a:r>
                <a:rPr lang="es-E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Dr</a:t>
              </a:r>
              <a:r>
                <a:rPr lang="es-E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Amita Mahajan, Delhi: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>
              <a:extLst>
                <a:ext uri="{FF2B5EF4-FFF2-40B4-BE49-F238E27FC236}">
                  <a16:creationId xmlns:a16="http://schemas.microsoft.com/office/drawing/2014/main" id="{7897EB17-498B-6454-C5C7-B0D0F4DA78E7}"/>
                </a:ext>
              </a:extLst>
            </p:cNvPr>
            <p:cNvSpPr/>
            <p:nvPr/>
          </p:nvSpPr>
          <p:spPr>
            <a:xfrm>
              <a:off x="1817859" y="146024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>
              <a:extLst>
                <a:ext uri="{FF2B5EF4-FFF2-40B4-BE49-F238E27FC236}">
                  <a16:creationId xmlns:a16="http://schemas.microsoft.com/office/drawing/2014/main" id="{804A9DA1-6BA0-B113-890D-47B8049FA39D}"/>
                </a:ext>
              </a:extLst>
            </p:cNvPr>
            <p:cNvSpPr txBox="1"/>
            <p:nvPr/>
          </p:nvSpPr>
          <p:spPr>
            <a:xfrm>
              <a:off x="3238928" y="1722119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>
              <a:extLst>
                <a:ext uri="{FF2B5EF4-FFF2-40B4-BE49-F238E27FC236}">
                  <a16:creationId xmlns:a16="http://schemas.microsoft.com/office/drawing/2014/main" id="{9DCF99CE-4169-918F-9BEB-EA2B2D210ED6}"/>
                </a:ext>
              </a:extLst>
            </p:cNvPr>
            <p:cNvSpPr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>
              <a:extLst>
                <a:ext uri="{FF2B5EF4-FFF2-40B4-BE49-F238E27FC236}">
                  <a16:creationId xmlns:a16="http://schemas.microsoft.com/office/drawing/2014/main" id="{D9CF3407-A996-C3F4-8F8A-3AB0F476128B}"/>
                </a:ext>
              </a:extLst>
            </p:cNvPr>
            <p:cNvSpPr txBox="1"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mechanisms are needed for interstate continuity of care?</a:t>
              </a:r>
            </a:p>
          </p:txBody>
        </p:sp>
        <p:sp>
          <p:nvSpPr>
            <p:cNvPr id="245" name="Google Shape;245;p9">
              <a:extLst>
                <a:ext uri="{FF2B5EF4-FFF2-40B4-BE49-F238E27FC236}">
                  <a16:creationId xmlns:a16="http://schemas.microsoft.com/office/drawing/2014/main" id="{6FBDCADD-AE20-B00A-5050-66C6C6D9CE89}"/>
                </a:ext>
              </a:extLst>
            </p:cNvPr>
            <p:cNvSpPr/>
            <p:nvPr/>
          </p:nvSpPr>
          <p:spPr>
            <a:xfrm>
              <a:off x="3033317" y="270662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>
              <a:extLst>
                <a:ext uri="{FF2B5EF4-FFF2-40B4-BE49-F238E27FC236}">
                  <a16:creationId xmlns:a16="http://schemas.microsoft.com/office/drawing/2014/main" id="{073144EF-43C3-6411-50FE-B403A7DCD0FD}"/>
                </a:ext>
              </a:extLst>
            </p:cNvPr>
            <p:cNvSpPr txBox="1"/>
            <p:nvPr/>
          </p:nvSpPr>
          <p:spPr>
            <a:xfrm>
              <a:off x="3283988" y="2749544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>
              <a:extLst>
                <a:ext uri="{FF2B5EF4-FFF2-40B4-BE49-F238E27FC236}">
                  <a16:creationId xmlns:a16="http://schemas.microsoft.com/office/drawing/2014/main" id="{6BF06274-DB5C-876B-8D8F-9EF574F8B12D}"/>
                </a:ext>
              </a:extLst>
            </p:cNvPr>
            <p:cNvSpPr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>
              <a:extLst>
                <a:ext uri="{FF2B5EF4-FFF2-40B4-BE49-F238E27FC236}">
                  <a16:creationId xmlns:a16="http://schemas.microsoft.com/office/drawing/2014/main" id="{0A6ED258-759B-863A-B849-5841E261D175}"/>
                </a:ext>
              </a:extLst>
            </p:cNvPr>
            <p:cNvSpPr txBox="1"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Meshram, Chhattisgarh:</a:t>
              </a:r>
            </a:p>
          </p:txBody>
        </p:sp>
        <p:sp>
          <p:nvSpPr>
            <p:cNvPr id="249" name="Google Shape;249;p9">
              <a:extLst>
                <a:ext uri="{FF2B5EF4-FFF2-40B4-BE49-F238E27FC236}">
                  <a16:creationId xmlns:a16="http://schemas.microsoft.com/office/drawing/2014/main" id="{6B90AF86-452F-8773-B37D-4F01485286E1}"/>
                </a:ext>
              </a:extLst>
            </p:cNvPr>
            <p:cNvSpPr/>
            <p:nvPr/>
          </p:nvSpPr>
          <p:spPr>
            <a:xfrm>
              <a:off x="1817859" y="348089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>
              <a:extLst>
                <a:ext uri="{FF2B5EF4-FFF2-40B4-BE49-F238E27FC236}">
                  <a16:creationId xmlns:a16="http://schemas.microsoft.com/office/drawing/2014/main" id="{27B49731-8B5D-8195-949E-C5728523D2D5}"/>
                </a:ext>
              </a:extLst>
            </p:cNvPr>
            <p:cNvSpPr txBox="1"/>
            <p:nvPr/>
          </p:nvSpPr>
          <p:spPr>
            <a:xfrm>
              <a:off x="3238928" y="3742768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>
              <a:extLst>
                <a:ext uri="{FF2B5EF4-FFF2-40B4-BE49-F238E27FC236}">
                  <a16:creationId xmlns:a16="http://schemas.microsoft.com/office/drawing/2014/main" id="{7DA7CF03-2096-CC4E-F925-B95A63B161ED}"/>
                </a:ext>
              </a:extLst>
            </p:cNvPr>
            <p:cNvSpPr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>
              <a:extLst>
                <a:ext uri="{FF2B5EF4-FFF2-40B4-BE49-F238E27FC236}">
                  <a16:creationId xmlns:a16="http://schemas.microsoft.com/office/drawing/2014/main" id="{D4564B63-DDE4-2601-BA74-2337C042FC3E}"/>
                </a:ext>
              </a:extLst>
            </p:cNvPr>
            <p:cNvSpPr txBox="1"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support systems are most critical for interstate referral pathways?</a:t>
              </a:r>
            </a:p>
          </p:txBody>
        </p:sp>
        <p:sp>
          <p:nvSpPr>
            <p:cNvPr id="253" name="Google Shape;253;p9">
              <a:extLst>
                <a:ext uri="{FF2B5EF4-FFF2-40B4-BE49-F238E27FC236}">
                  <a16:creationId xmlns:a16="http://schemas.microsoft.com/office/drawing/2014/main" id="{C8BD0521-F633-5CB0-6DB0-754398639024}"/>
                </a:ext>
              </a:extLst>
            </p:cNvPr>
            <p:cNvSpPr/>
            <p:nvPr/>
          </p:nvSpPr>
          <p:spPr>
            <a:xfrm>
              <a:off x="3033317" y="4727273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>
              <a:extLst>
                <a:ext uri="{FF2B5EF4-FFF2-40B4-BE49-F238E27FC236}">
                  <a16:creationId xmlns:a16="http://schemas.microsoft.com/office/drawing/2014/main" id="{A4C75EFE-10AB-F96D-2481-2DE41854C2A8}"/>
                </a:ext>
              </a:extLst>
            </p:cNvPr>
            <p:cNvSpPr txBox="1"/>
            <p:nvPr/>
          </p:nvSpPr>
          <p:spPr>
            <a:xfrm>
              <a:off x="3283988" y="4770193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>
              <a:extLst>
                <a:ext uri="{FF2B5EF4-FFF2-40B4-BE49-F238E27FC236}">
                  <a16:creationId xmlns:a16="http://schemas.microsoft.com/office/drawing/2014/main" id="{2C9598B8-FCD6-DBCC-005D-099AEDFFFD67}"/>
                </a:ext>
              </a:extLst>
            </p:cNvPr>
            <p:cNvSpPr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>
              <a:extLst>
                <a:ext uri="{FF2B5EF4-FFF2-40B4-BE49-F238E27FC236}">
                  <a16:creationId xmlns:a16="http://schemas.microsoft.com/office/drawing/2014/main" id="{39EEF04C-742A-4475-69B3-B9E62D98EF66}"/>
                </a:ext>
              </a:extLst>
            </p:cNvPr>
            <p:cNvSpPr txBox="1"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Smarajit Chakraborty:</a:t>
              </a:r>
            </a:p>
          </p:txBody>
        </p:sp>
        <p:sp>
          <p:nvSpPr>
            <p:cNvPr id="257" name="Google Shape;257;p9">
              <a:extLst>
                <a:ext uri="{FF2B5EF4-FFF2-40B4-BE49-F238E27FC236}">
                  <a16:creationId xmlns:a16="http://schemas.microsoft.com/office/drawing/2014/main" id="{182B695F-5368-5EFB-7358-8A4C99674714}"/>
                </a:ext>
              </a:extLst>
            </p:cNvPr>
            <p:cNvSpPr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>
              <a:extLst>
                <a:ext uri="{FF2B5EF4-FFF2-40B4-BE49-F238E27FC236}">
                  <a16:creationId xmlns:a16="http://schemas.microsoft.com/office/drawing/2014/main" id="{9F74EDE8-E064-DDED-38F9-575EE9553DE8}"/>
                </a:ext>
              </a:extLst>
            </p:cNvPr>
            <p:cNvSpPr txBox="1"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 do we build regional ecosystems beyond treatment delivery alone?</a:t>
              </a: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90B84DE7-F20B-BE3A-A241-BBAE001CA4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6253164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3E5A5D2B-8966-247C-3086-3B6106D174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0" y="-11956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28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 flipH="1">
            <a:off x="1" y="0"/>
            <a:ext cx="5511704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2800"/>
              <a:buFont typeface="Calibri"/>
              <a:buNone/>
            </a:pPr>
            <a:r>
              <a:rPr lang="en-US" sz="2800"/>
              <a:t>Towards Integrated Childhood Cancer Ecosystems</a:t>
            </a: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6095999" y="713313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Government + NHM + PM-JAY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Tertiary Centres + Shared Care Networks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Civil Society + Survivor Voices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Data Systems + Dashboards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Integrated ecosystems for every child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64356350-A1E3-46CE-491C-80FC7D321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4642D5B6-74A8-13DD-C3BA-A8A36505E2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21915225-EDE1-C54D-88DA-8C316E316A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2B86B-9DDC-86C8-2091-45A37CE3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17" t="16819" r="5333" b="32336"/>
          <a:stretch>
            <a:fillRect/>
          </a:stretch>
        </p:blipFill>
        <p:spPr>
          <a:xfrm>
            <a:off x="357809" y="870860"/>
            <a:ext cx="6202017" cy="51162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9866D-6D8E-B778-D5B1-4015DB49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19" r="9550" b="89658"/>
          <a:stretch>
            <a:fillRect/>
          </a:stretch>
        </p:blipFill>
        <p:spPr>
          <a:xfrm>
            <a:off x="6582303" y="870860"/>
            <a:ext cx="5609697" cy="640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A8A2BC-AFBF-3D0C-A2E1-3564260A7539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2216B-D35C-C3F2-E1E5-A4732ACB0711}"/>
              </a:ext>
            </a:extLst>
          </p:cNvPr>
          <p:cNvSpPr txBox="1"/>
          <p:nvPr/>
        </p:nvSpPr>
        <p:spPr>
          <a:xfrm>
            <a:off x="6612477" y="1511286"/>
            <a:ext cx="5549347" cy="4524315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A mandala inspired by a State's exquisite artistic traditions - Zardozi, </a:t>
            </a:r>
            <a:r>
              <a:rPr lang="en-US" sz="1600" dirty="0" err="1"/>
              <a:t>Chikankari</a:t>
            </a:r>
            <a:r>
              <a:rPr lang="en-US" sz="1600" dirty="0"/>
              <a:t>, Banarasi Weave and filigree.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It </a:t>
            </a:r>
            <a:r>
              <a:rPr lang="en-US" sz="1600" dirty="0" err="1"/>
              <a:t>symbolises</a:t>
            </a:r>
            <a:r>
              <a:rPr lang="en-US" sz="1600" dirty="0"/>
              <a:t> the Circle of Care that surrounds every child with cancer,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families,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clinicians, nurses,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institutions,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communities and partners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all working together </a:t>
            </a:r>
          </a:p>
          <a:p>
            <a:endParaRPr lang="en-US" sz="1600" dirty="0"/>
          </a:p>
          <a:p>
            <a:pPr algn="ctr"/>
            <a:r>
              <a:rPr lang="en-US" sz="1600" dirty="0"/>
              <a:t>so no child fights cancer alone.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005465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"/>
          <p:cNvSpPr/>
          <p:nvPr/>
        </p:nvSpPr>
        <p:spPr>
          <a:xfrm>
            <a:off x="0" y="8313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8"/>
          <p:cNvSpPr txBox="1"/>
          <p:nvPr/>
        </p:nvSpPr>
        <p:spPr>
          <a:xfrm>
            <a:off x="479394" y="1070800"/>
            <a:ext cx="3939688" cy="5583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ICCI National Stakeholder Workshop on Childhood Cancer</a:t>
            </a:r>
            <a:endParaRPr sz="1100" dirty="0"/>
          </a:p>
        </p:txBody>
      </p:sp>
      <p:cxnSp>
        <p:nvCxnSpPr>
          <p:cNvPr id="418" name="Google Shape;418;p18"/>
          <p:cNvCxnSpPr/>
          <p:nvPr/>
        </p:nvCxnSpPr>
        <p:spPr>
          <a:xfrm>
            <a:off x="4728053" y="1132114"/>
            <a:ext cx="0" cy="5717573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419" name="Google Shape;419;p18"/>
          <p:cNvGrpSpPr/>
          <p:nvPr/>
        </p:nvGrpSpPr>
        <p:grpSpPr>
          <a:xfrm>
            <a:off x="5108535" y="1433741"/>
            <a:ext cx="6245265" cy="4863465"/>
            <a:chOff x="0" y="362941"/>
            <a:chExt cx="6245265" cy="4863465"/>
          </a:xfrm>
        </p:grpSpPr>
        <p:sp>
          <p:nvSpPr>
            <p:cNvPr id="420" name="Google Shape;420;p18"/>
            <p:cNvSpPr/>
            <p:nvPr/>
          </p:nvSpPr>
          <p:spPr>
            <a:xfrm>
              <a:off x="0" y="362941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 txBox="1"/>
            <p:nvPr/>
          </p:nvSpPr>
          <p:spPr>
            <a:xfrm>
              <a:off x="43321" y="406262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Different States. Shared Goals.</a:t>
              </a:r>
              <a:endParaRPr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0" y="1356946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43321" y="1400267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100% Access</a:t>
              </a: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0" y="2350951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 txBox="1"/>
            <p:nvPr/>
          </p:nvSpPr>
          <p:spPr>
            <a:xfrm>
              <a:off x="43321" y="2394272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100% Financial Protection</a:t>
              </a: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0" y="3344956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43321" y="3388277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60% Survival</a:t>
              </a: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0" y="4338961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 txBox="1"/>
            <p:nvPr/>
          </p:nvSpPr>
          <p:spPr>
            <a:xfrm>
              <a:off x="43321" y="4382282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Thank You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097E53C3-ECB9-A59A-6A6F-CE104F74D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67E21499-4C4A-779C-960E-07401E7BE3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0E4904C6-8D27-B0AE-8054-720367C034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AD095-5672-DB28-137B-FC2B8C4AF8BA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52;p4">
            <a:extLst>
              <a:ext uri="{FF2B5EF4-FFF2-40B4-BE49-F238E27FC236}">
                <a16:creationId xmlns:a16="http://schemas.microsoft.com/office/drawing/2014/main" id="{A4BF7FD1-DB3A-56A2-543B-6F40181419A7}"/>
              </a:ext>
            </a:extLst>
          </p:cNvPr>
          <p:cNvGrpSpPr/>
          <p:nvPr/>
        </p:nvGrpSpPr>
        <p:grpSpPr>
          <a:xfrm>
            <a:off x="1763438" y="5263029"/>
            <a:ext cx="9510450" cy="1121050"/>
            <a:chOff x="368693" y="2787965"/>
            <a:chExt cx="12110818" cy="1494733"/>
          </a:xfrm>
          <a:solidFill>
            <a:schemeClr val="bg1"/>
          </a:solidFill>
        </p:grpSpPr>
        <p:sp>
          <p:nvSpPr>
            <p:cNvPr id="4" name="Google Shape;153;p4">
              <a:extLst>
                <a:ext uri="{FF2B5EF4-FFF2-40B4-BE49-F238E27FC236}">
                  <a16:creationId xmlns:a16="http://schemas.microsoft.com/office/drawing/2014/main" id="{803A450C-8BEE-1A0D-8DF9-971DD9BD9E4F}"/>
                </a:ext>
              </a:extLst>
            </p:cNvPr>
            <p:cNvSpPr/>
            <p:nvPr/>
          </p:nvSpPr>
          <p:spPr>
            <a:xfrm>
              <a:off x="368693" y="3687097"/>
              <a:ext cx="11656158" cy="5226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4;p4">
              <a:extLst>
                <a:ext uri="{FF2B5EF4-FFF2-40B4-BE49-F238E27FC236}">
                  <a16:creationId xmlns:a16="http://schemas.microsoft.com/office/drawing/2014/main" id="{553D303B-7176-9C47-F3AC-F1902DA4566F}"/>
                </a:ext>
              </a:extLst>
            </p:cNvPr>
            <p:cNvSpPr/>
            <p:nvPr/>
          </p:nvSpPr>
          <p:spPr>
            <a:xfrm>
              <a:off x="823353" y="2787965"/>
              <a:ext cx="11656158" cy="14947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lvl="0" algn="ctr"/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Adapted from the WHO </a:t>
              </a:r>
              <a:r>
                <a:rPr lang="en-IN" sz="1600" b="1" i="0" u="none" strike="noStrike" cap="none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CureALL</a:t>
              </a:r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Framework </a:t>
              </a:r>
            </a:p>
            <a:p>
              <a:pPr lvl="0" algn="ctr"/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and </a:t>
              </a:r>
              <a:r>
                <a:rPr lang="en-I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ligned with the standard pillars of Health Systems </a:t>
              </a:r>
              <a:r>
                <a:rPr lang="en-I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trengthening</a:t>
              </a:r>
            </a:p>
            <a:p>
              <a:pPr lvl="0" algn="ctr"/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for integrated childhood cancer </a:t>
              </a:r>
              <a:r>
                <a:rPr lang="en-I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care</a:t>
              </a:r>
              <a:endParaRPr sz="16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Google Shape;155;p4">
            <a:extLst>
              <a:ext uri="{FF2B5EF4-FFF2-40B4-BE49-F238E27FC236}">
                <a16:creationId xmlns:a16="http://schemas.microsoft.com/office/drawing/2014/main" id="{056A6718-BD5F-1C98-1334-CCF98519D9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626"/>
          <a:stretch>
            <a:fillRect/>
          </a:stretch>
        </p:blipFill>
        <p:spPr>
          <a:xfrm>
            <a:off x="1609344" y="365297"/>
            <a:ext cx="9144000" cy="4843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43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CE8BEA15-62B4-F4FF-DC24-39D3FFAB6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8BDB9587-BEB5-DC8C-1824-35C6DFE154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C21051A0-0DA8-98C2-951D-62A2D141DF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13382B-A39F-57FD-C557-D47AE82CF38B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403;p18">
            <a:extLst>
              <a:ext uri="{FF2B5EF4-FFF2-40B4-BE49-F238E27FC236}">
                <a16:creationId xmlns:a16="http://schemas.microsoft.com/office/drawing/2014/main" id="{DE24E7D7-7EE4-4B73-D242-7AD4A0BE1A04}"/>
              </a:ext>
            </a:extLst>
          </p:cNvPr>
          <p:cNvSpPr txBox="1"/>
          <p:nvPr/>
        </p:nvSpPr>
        <p:spPr>
          <a:xfrm>
            <a:off x="319250" y="4366889"/>
            <a:ext cx="30937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r>
              <a:rPr lang="en-I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r>
              <a:rPr lang="en-I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Access2Care,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r>
              <a:rPr lang="en-I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Financial Protection and Survival Outcomes  to Patients and Families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404;p18">
            <a:extLst>
              <a:ext uri="{FF2B5EF4-FFF2-40B4-BE49-F238E27FC236}">
                <a16:creationId xmlns:a16="http://schemas.microsoft.com/office/drawing/2014/main" id="{C61711B2-DC39-212B-DB33-23A6ACB66F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631" r="12453" b="1"/>
          <a:stretch/>
        </p:blipFill>
        <p:spPr>
          <a:xfrm>
            <a:off x="9342161" y="1485900"/>
            <a:ext cx="2481851" cy="24679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405;p18">
            <a:extLst>
              <a:ext uri="{FF2B5EF4-FFF2-40B4-BE49-F238E27FC236}">
                <a16:creationId xmlns:a16="http://schemas.microsoft.com/office/drawing/2014/main" id="{BE892654-D854-B02B-100B-A1C6B22D0B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9" r="4764" b="1"/>
          <a:stretch/>
        </p:blipFill>
        <p:spPr>
          <a:xfrm>
            <a:off x="5999680" y="1610137"/>
            <a:ext cx="2985803" cy="231976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406;p18" descr="Temple Hospital PHC to be set up in Sri Jagannath temple">
            <a:extLst>
              <a:ext uri="{FF2B5EF4-FFF2-40B4-BE49-F238E27FC236}">
                <a16:creationId xmlns:a16="http://schemas.microsoft.com/office/drawing/2014/main" id="{705DDA4C-E6A0-6888-4FC9-13F9AFFF6A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690" r="14770" b="1"/>
          <a:stretch/>
        </p:blipFill>
        <p:spPr>
          <a:xfrm>
            <a:off x="319254" y="1761458"/>
            <a:ext cx="2051156" cy="2089317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407;p18">
            <a:extLst>
              <a:ext uri="{FF2B5EF4-FFF2-40B4-BE49-F238E27FC236}">
                <a16:creationId xmlns:a16="http://schemas.microsoft.com/office/drawing/2014/main" id="{A4CE53A6-67A6-5661-E76D-C912415E2F68}"/>
              </a:ext>
            </a:extLst>
          </p:cNvPr>
          <p:cNvSpPr/>
          <p:nvPr/>
        </p:nvSpPr>
        <p:spPr>
          <a:xfrm>
            <a:off x="4466416" y="4145191"/>
            <a:ext cx="7104188" cy="20893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B9A3"/>
          </a:solidFill>
          <a:ln w="25400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throughout the journey from PHC/Grassroot Community level to  Tertiary Cancer Center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Shared care  &amp;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Continuity of care at the home – palliative and survivorship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408;p18">
            <a:extLst>
              <a:ext uri="{FF2B5EF4-FFF2-40B4-BE49-F238E27FC236}">
                <a16:creationId xmlns:a16="http://schemas.microsoft.com/office/drawing/2014/main" id="{10FDF140-663E-70F6-14C4-FC1328ABB2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949" y="1610138"/>
            <a:ext cx="3179894" cy="2295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409;p18">
            <a:extLst>
              <a:ext uri="{FF2B5EF4-FFF2-40B4-BE49-F238E27FC236}">
                <a16:creationId xmlns:a16="http://schemas.microsoft.com/office/drawing/2014/main" id="{9FEF4E46-2300-0F0E-C016-104936E9962A}"/>
              </a:ext>
            </a:extLst>
          </p:cNvPr>
          <p:cNvSpPr txBox="1"/>
          <p:nvPr/>
        </p:nvSpPr>
        <p:spPr>
          <a:xfrm>
            <a:off x="2504573" y="2355546"/>
            <a:ext cx="3179894" cy="80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District Hospital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12;p18">
            <a:extLst>
              <a:ext uri="{FF2B5EF4-FFF2-40B4-BE49-F238E27FC236}">
                <a16:creationId xmlns:a16="http://schemas.microsoft.com/office/drawing/2014/main" id="{6122D833-C9D4-C8FC-E818-ACC7F30A17F5}"/>
              </a:ext>
            </a:extLst>
          </p:cNvPr>
          <p:cNvSpPr txBox="1"/>
          <p:nvPr/>
        </p:nvSpPr>
        <p:spPr>
          <a:xfrm>
            <a:off x="20830" y="1686"/>
            <a:ext cx="11957700" cy="96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IN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7S  MODELS OF CCC STATES for CHILDHOOD CANCER CARE</a:t>
            </a:r>
            <a:endParaRPr sz="2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3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20EB3D41-4321-E2AF-1394-C53F29B9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061D7B69-3D0D-234A-3C70-7EDEF0C122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0DB12A8D-E764-04D5-CCFA-2AB00242F1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12BD6A-ABE0-FFF1-3030-74FE2CD80EFA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312;g332a212f27b_3_49">
            <a:extLst>
              <a:ext uri="{FF2B5EF4-FFF2-40B4-BE49-F238E27FC236}">
                <a16:creationId xmlns:a16="http://schemas.microsoft.com/office/drawing/2014/main" id="{72001CB1-3E04-A6FF-E9BE-87A8E0003861}"/>
              </a:ext>
            </a:extLst>
          </p:cNvPr>
          <p:cNvSpPr txBox="1"/>
          <p:nvPr/>
        </p:nvSpPr>
        <p:spPr>
          <a:xfrm>
            <a:off x="7609241" y="1362496"/>
            <a:ext cx="4093993" cy="74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artnering</a:t>
            </a: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Health </a:t>
            </a:r>
            <a:r>
              <a:rPr lang="en-US" sz="2133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</p:txBody>
      </p:sp>
      <p:sp>
        <p:nvSpPr>
          <p:cNvPr id="8" name="Google Shape;313;g332a212f27b_3_49">
            <a:extLst>
              <a:ext uri="{FF2B5EF4-FFF2-40B4-BE49-F238E27FC236}">
                <a16:creationId xmlns:a16="http://schemas.microsoft.com/office/drawing/2014/main" id="{5DFDAE42-E357-6139-13C4-D0A1C18E4A31}"/>
              </a:ext>
            </a:extLst>
          </p:cNvPr>
          <p:cNvSpPr txBox="1"/>
          <p:nvPr/>
        </p:nvSpPr>
        <p:spPr>
          <a:xfrm>
            <a:off x="7516841" y="2284351"/>
            <a:ext cx="4596101" cy="102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artnering with </a:t>
            </a:r>
            <a:r>
              <a:rPr lang="en-US" sz="2133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State Medical Education department </a:t>
            </a:r>
          </a:p>
          <a:p>
            <a:pPr>
              <a:lnSpc>
                <a:spcPct val="85000"/>
              </a:lnSpc>
            </a:pPr>
            <a:endParaRPr lang="en-US" sz="2133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2;g332a212f27b_3_49">
            <a:extLst>
              <a:ext uri="{FF2B5EF4-FFF2-40B4-BE49-F238E27FC236}">
                <a16:creationId xmlns:a16="http://schemas.microsoft.com/office/drawing/2014/main" id="{B0EEC849-C6E4-F3E6-FB89-F39DBED53E6F}"/>
              </a:ext>
            </a:extLst>
          </p:cNvPr>
          <p:cNvSpPr txBox="1"/>
          <p:nvPr/>
        </p:nvSpPr>
        <p:spPr>
          <a:xfrm>
            <a:off x="7543801" y="3096415"/>
            <a:ext cx="4422912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artnering</a:t>
            </a: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ABDM, NHA </a:t>
            </a:r>
          </a:p>
          <a:p>
            <a:pPr>
              <a:lnSpc>
                <a:spcPct val="85000"/>
              </a:lnSpc>
            </a:pP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State </a:t>
            </a:r>
            <a:r>
              <a:rPr lang="en-US" sz="187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Authorities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944EB-94FB-1DBD-17C1-2BCD67E414E7}"/>
              </a:ext>
            </a:extLst>
          </p:cNvPr>
          <p:cNvSpPr txBox="1"/>
          <p:nvPr/>
        </p:nvSpPr>
        <p:spPr>
          <a:xfrm>
            <a:off x="345661" y="753580"/>
            <a:ext cx="1124712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+mj-lt"/>
              </a:rPr>
              <a:t>INTEGRATED FRAMEWORK </a:t>
            </a:r>
            <a:r>
              <a:rPr lang="en-US" sz="2000" b="1" dirty="0">
                <a:latin typeface="+mj-lt"/>
              </a:rPr>
              <a:t>– WORKING WITH ALL RELEVANT STAKEHOLDERS </a:t>
            </a:r>
            <a:endParaRPr lang="en-IN" sz="2667" b="1" dirty="0">
              <a:latin typeface="+mj-lt"/>
            </a:endParaRPr>
          </a:p>
        </p:txBody>
      </p:sp>
      <p:sp>
        <p:nvSpPr>
          <p:cNvPr id="11" name="Google Shape;312;g332a212f27b_3_49">
            <a:extLst>
              <a:ext uri="{FF2B5EF4-FFF2-40B4-BE49-F238E27FC236}">
                <a16:creationId xmlns:a16="http://schemas.microsoft.com/office/drawing/2014/main" id="{A8869741-4F4A-A97E-8A8A-7B231E65DDA4}"/>
              </a:ext>
            </a:extLst>
          </p:cNvPr>
          <p:cNvSpPr txBox="1"/>
          <p:nvPr/>
        </p:nvSpPr>
        <p:spPr>
          <a:xfrm>
            <a:off x="7543800" y="5416867"/>
            <a:ext cx="442291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artnering</a:t>
            </a: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Community, Grassroot and other CSOs, Media, Donors</a:t>
            </a:r>
          </a:p>
        </p:txBody>
      </p:sp>
      <p:pic>
        <p:nvPicPr>
          <p:cNvPr id="12" name="Picture 11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00F9A7BF-1422-7F80-B0B9-BF21C88F0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1"/>
          <a:stretch>
            <a:fillRect/>
          </a:stretch>
        </p:blipFill>
        <p:spPr>
          <a:xfrm>
            <a:off x="60350" y="1266589"/>
            <a:ext cx="7456491" cy="4945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34D948-C657-7ABB-0DB2-33134F3CD0EF}"/>
              </a:ext>
            </a:extLst>
          </p:cNvPr>
          <p:cNvSpPr txBox="1"/>
          <p:nvPr/>
        </p:nvSpPr>
        <p:spPr>
          <a:xfrm>
            <a:off x="7516841" y="4091605"/>
            <a:ext cx="4449872" cy="828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71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87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artnering with </a:t>
            </a:r>
            <a:r>
              <a:rPr lang="en-US" sz="187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Hospital institutions and treating teams, professional bodies – IAP PHO, IAP, AIOS, </a:t>
            </a:r>
            <a:r>
              <a:rPr lang="en-US" sz="187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InPHOG</a:t>
            </a:r>
            <a:r>
              <a:rPr lang="en-US" sz="187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NCG</a:t>
            </a:r>
          </a:p>
        </p:txBody>
      </p:sp>
    </p:spTree>
    <p:extLst>
      <p:ext uri="{BB962C8B-B14F-4D97-AF65-F5344CB8AC3E}">
        <p14:creationId xmlns:p14="http://schemas.microsoft.com/office/powerpoint/2010/main" val="367500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012BE83D-EB99-8DA4-F6E7-B7F43202C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49350486-7DB7-141A-EA83-F64B8194C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16194295-2701-A134-5E6A-5DEBFA15E0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 r="3626" b="10738"/>
          <a:stretch>
            <a:fillRect/>
          </a:stretch>
        </p:blipFill>
        <p:spPr>
          <a:xfrm rot="10800000">
            <a:off x="-1" y="6133399"/>
            <a:ext cx="12191998" cy="7529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6B1FF-11EC-F3A0-00E9-C4DB89333C10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409;p18">
            <a:extLst>
              <a:ext uri="{FF2B5EF4-FFF2-40B4-BE49-F238E27FC236}">
                <a16:creationId xmlns:a16="http://schemas.microsoft.com/office/drawing/2014/main" id="{54A2E314-150A-2AF2-C6C9-C76B039FE614}"/>
              </a:ext>
            </a:extLst>
          </p:cNvPr>
          <p:cNvSpPr txBox="1"/>
          <p:nvPr/>
        </p:nvSpPr>
        <p:spPr>
          <a:xfrm>
            <a:off x="2504573" y="2355546"/>
            <a:ext cx="3179894" cy="80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District Hospital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167E1F-F953-4136-37C0-8171726E4133}"/>
              </a:ext>
            </a:extLst>
          </p:cNvPr>
          <p:cNvSpPr txBox="1">
            <a:spLocks/>
          </p:cNvSpPr>
          <p:nvPr/>
        </p:nvSpPr>
        <p:spPr>
          <a:xfrm>
            <a:off x="587477" y="559730"/>
            <a:ext cx="11246714" cy="72199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lvl="6" algn="ctr">
              <a:tabLst>
                <a:tab pos="254000" algn="l"/>
              </a:tabLst>
            </a:pPr>
            <a:r>
              <a:rPr lang="en-US" sz="2800" b="1" dirty="0">
                <a:latin typeface="Calibri"/>
                <a:cs typeface="Calibri"/>
              </a:rPr>
              <a:t>1. Comprehensive Coordinated and Patient </a:t>
            </a:r>
            <a:r>
              <a:rPr lang="en-US" sz="2800" b="1" dirty="0" err="1">
                <a:latin typeface="Calibri"/>
                <a:cs typeface="Calibri"/>
              </a:rPr>
              <a:t>Centred</a:t>
            </a:r>
            <a:r>
              <a:rPr lang="en-US" sz="2800" b="1" dirty="0">
                <a:latin typeface="Calibri"/>
                <a:cs typeface="Calibri"/>
              </a:rPr>
              <a:t> Cancer Care for</a:t>
            </a:r>
            <a:r>
              <a:rPr lang="en-US" sz="2800" b="1" spc="-45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Childhood Cancer</a:t>
            </a:r>
            <a:endParaRPr lang="en-IN" sz="2800" b="1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B27D5-75EE-11BF-82EB-DD6A8928FF4E}"/>
              </a:ext>
            </a:extLst>
          </p:cNvPr>
          <p:cNvSpPr txBox="1">
            <a:spLocks/>
          </p:cNvSpPr>
          <p:nvPr/>
        </p:nvSpPr>
        <p:spPr>
          <a:xfrm>
            <a:off x="357809" y="1553441"/>
            <a:ext cx="11417541" cy="44067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Mapping &amp; Gap Analysis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Conduct periodic mapping of hospitals and diagnostic services to identify gaps and prioritize needs and to define Childhood Cancer Divisions CCDs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Diagnostic Hubs, 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Excellence (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CoEs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Hubs, Spokes Shared Care 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agreed upon referral pathways -  based on mapping and gap analysis and integrating into the State plans and programs - to ensure 100% access to care 100% financial protection within the state 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level sensitization and District Early intervention Program for  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Sajhakaran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Detect, Diagnose, Refer, Treat , Continuity of Care and Shared Care 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Manpower, Training Capacity Building of HCWs,  SSTs and PWLEs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 structured programs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 and strengthening of HCPs and Institutions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Government Medical Colleges, District Hospitals, and District Day Care Chemo </a:t>
            </a:r>
            <a:r>
              <a:rPr lang="en-US" alt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through sustained advocacy , technical assistance and infrastructure/equipment support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Support Delivery of Service 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providing social support across  all Cancer Care </a:t>
            </a:r>
            <a:r>
              <a:rPr lang="en-US" alt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(CCDs) and scale up based on local demand and needs.</a:t>
            </a:r>
            <a:endParaRPr lang="en-I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6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22697E-1CD0-0622-2446-AFCA78FB6EC6}"/>
              </a:ext>
            </a:extLst>
          </p:cNvPr>
          <p:cNvSpPr txBox="1"/>
          <p:nvPr/>
        </p:nvSpPr>
        <p:spPr>
          <a:xfrm>
            <a:off x="462280" y="1916896"/>
            <a:ext cx="1068977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Terms of Reference:</a:t>
            </a: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expert inputs into the further development and delivery of CC Project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recommendation for health system strengthening </a:t>
            </a: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address Barriers and Solutions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SAJHAKARAN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Convergence: Integrate CC plan in other government plan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and engage internal and external stakeholders that are needed for the successful implementation of childhood cancer services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 the CC Action Plan in PIP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monitor the progress against objectives every three months, using the key metrics decided as per action plan and suggest mid course corrective measures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recommendations on action plan submitted to govts</a:t>
            </a:r>
          </a:p>
          <a:p>
            <a:pPr marL="457200" lvl="1" algn="just">
              <a:tabLst>
                <a:tab pos="914400" algn="l"/>
              </a:tabLst>
            </a:pPr>
            <a:endParaRPr lang="en-IN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44D0BD-11EE-A36F-015A-F068B53A36A5}"/>
              </a:ext>
            </a:extLst>
          </p:cNvPr>
          <p:cNvSpPr txBox="1">
            <a:spLocks/>
          </p:cNvSpPr>
          <p:nvPr/>
        </p:nvSpPr>
        <p:spPr>
          <a:xfrm>
            <a:off x="936171" y="250371"/>
            <a:ext cx="11069015" cy="49484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Proposed Terms of Reference of State Ped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Taskforce integrated in the Cancer Care Program &amp; NCD Child in the State </a:t>
            </a:r>
            <a:endParaRPr lang="en-IN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0AD625FF-2975-7030-EC95-C96768B020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 r="3357" b="10563"/>
          <a:stretch>
            <a:fillRect/>
          </a:stretch>
        </p:blipFill>
        <p:spPr>
          <a:xfrm rot="10800000">
            <a:off x="43894" y="6071880"/>
            <a:ext cx="12148106" cy="786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04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3551</Words>
  <Application>Microsoft Office PowerPoint</Application>
  <PresentationFormat>Widescreen</PresentationFormat>
  <Paragraphs>754</Paragraphs>
  <Slides>40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Anthropic Sans</vt:lpstr>
      <vt:lpstr>Arial</vt:lpstr>
      <vt:lpstr>Calibri</vt:lpstr>
      <vt:lpstr>Cambria</vt:lpstr>
      <vt:lpstr>Office Theme</vt:lpstr>
      <vt:lpstr>ICCI National Stakeholder Workshop on Childhood Cancer 21–22 May 2026, New Delhi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State Ecosystems Matter</vt:lpstr>
      <vt:lpstr>State Government Engagement Footprint</vt:lpstr>
      <vt:lpstr>PowerPoint Presentation</vt:lpstr>
      <vt:lpstr>PowerPoint Presentation</vt:lpstr>
      <vt:lpstr>PowerPoint Presentation</vt:lpstr>
      <vt:lpstr>PowerPoint Presentation</vt:lpstr>
      <vt:lpstr>State Government Engagement Expansion by 2030</vt:lpstr>
      <vt:lpstr>PowerPoint Presentation</vt:lpstr>
      <vt:lpstr>Why State Ecosystems Matter</vt:lpstr>
      <vt:lpstr>State Ecosystem Typologies</vt:lpstr>
      <vt:lpstr>PowerPoint Presentation</vt:lpstr>
      <vt:lpstr>Large States – Decentralised Care</vt:lpstr>
      <vt:lpstr>Uttar Pradesh – Demonstration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Moderator Questions – Large States</vt:lpstr>
      <vt:lpstr>States with concentration, one Major Government, or Cancer Centre  ODISHA, GUJARAT, KARNATAKA, PUDUCHERRY</vt:lpstr>
      <vt:lpstr>States with Concentrated/ One Major Cancer Centre</vt:lpstr>
      <vt:lpstr>Moderator Questions – Apex Center States</vt:lpstr>
      <vt:lpstr>Shared Care Across State Borders</vt:lpstr>
      <vt:lpstr>PowerPoint Presentation</vt:lpstr>
      <vt:lpstr>Moderator Questions – Shared Care Ecosystems</vt:lpstr>
      <vt:lpstr>Towards Integrated Childhood Cancer Ecosystems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Poonam Bagai</dc:creator>
  <cp:lastModifiedBy>CANKIDS KIDSCAN</cp:lastModifiedBy>
  <cp:revision>50</cp:revision>
  <dcterms:created xsi:type="dcterms:W3CDTF">2013-01-27T09:14:16Z</dcterms:created>
  <dcterms:modified xsi:type="dcterms:W3CDTF">2026-07-04T13:44:30Z</dcterms:modified>
</cp:coreProperties>
</file>