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1"/>
  </p:notesMasterIdLst>
  <p:sldIdLst>
    <p:sldId id="256" r:id="rId2"/>
    <p:sldId id="1305" r:id="rId3"/>
    <p:sldId id="1306" r:id="rId4"/>
    <p:sldId id="1307" r:id="rId5"/>
    <p:sldId id="1309" r:id="rId6"/>
    <p:sldId id="1308" r:id="rId7"/>
    <p:sldId id="1310" r:id="rId8"/>
    <p:sldId id="1311" r:id="rId9"/>
    <p:sldId id="1279" r:id="rId10"/>
    <p:sldId id="1280" r:id="rId11"/>
    <p:sldId id="1281" r:id="rId12"/>
    <p:sldId id="287" r:id="rId13"/>
    <p:sldId id="1276" r:id="rId14"/>
    <p:sldId id="257" r:id="rId15"/>
    <p:sldId id="1312" r:id="rId16"/>
    <p:sldId id="274" r:id="rId17"/>
    <p:sldId id="1282" r:id="rId18"/>
    <p:sldId id="1294" r:id="rId19"/>
    <p:sldId id="1313" r:id="rId20"/>
    <p:sldId id="1283" r:id="rId21"/>
    <p:sldId id="1285" r:id="rId22"/>
    <p:sldId id="261" r:id="rId23"/>
    <p:sldId id="1314" r:id="rId24"/>
    <p:sldId id="1295" r:id="rId25"/>
    <p:sldId id="263" r:id="rId26"/>
    <p:sldId id="1299" r:id="rId27"/>
    <p:sldId id="1290" r:id="rId28"/>
    <p:sldId id="1298" r:id="rId29"/>
    <p:sldId id="1297" r:id="rId30"/>
    <p:sldId id="1319" r:id="rId31"/>
    <p:sldId id="264" r:id="rId32"/>
    <p:sldId id="1320" r:id="rId33"/>
    <p:sldId id="1296" r:id="rId34"/>
    <p:sldId id="1316" r:id="rId35"/>
    <p:sldId id="267" r:id="rId36"/>
    <p:sldId id="1321" r:id="rId37"/>
    <p:sldId id="1317" r:id="rId38"/>
    <p:sldId id="270" r:id="rId39"/>
    <p:sldId id="273" r:id="rId4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2" roundtripDataSignature="AMtx7miNlFrnLndWYGlLmoVeUuiE5ENTj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customschemas.google.com/relationships/presentationmetadata" Target="meta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25871457-3C6E-3178-1B28-0F2ABFA75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67B8200B-967B-26D5-7EF7-C505AAFB93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5C7650EA-9BA2-59CC-10D1-7AF16AD17AC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29741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6" name="Google Shape;296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C125DA8D-242C-BE26-F9BF-44433504D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79862526-B6A2-8B4C-79DC-DF42C307A7F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57CE57B2-8276-BF26-7DC0-B8D692B2DD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3744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37F3E175-EFCD-952C-75BE-4C852F6BA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233EB252-AE46-B412-C41A-3A1E6D3D91C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71FF8342-51AD-BB01-459B-025E6A115C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7459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C507D4A3-E5DC-53EB-103D-AE6207BD2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88E498BC-6007-46EB-129D-E588EC6BD1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228A75B7-0598-E862-31BF-15514114C59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58431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0A478262-9D2F-FEDC-2D13-2DE156FE2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ABDB3D5D-D90E-F8E0-127A-08B4525AFA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1F533BCD-1B4C-8CDA-752B-29D8B4C378F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186473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>
          <a:extLst>
            <a:ext uri="{FF2B5EF4-FFF2-40B4-BE49-F238E27FC236}">
              <a16:creationId xmlns:a16="http://schemas.microsoft.com/office/drawing/2014/main" id="{AC11F1BA-27BE-6665-FEFD-D01DBF0E8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8:notes">
            <a:extLst>
              <a:ext uri="{FF2B5EF4-FFF2-40B4-BE49-F238E27FC236}">
                <a16:creationId xmlns:a16="http://schemas.microsoft.com/office/drawing/2014/main" id="{9570A8E3-5D5D-882C-3FA5-214893BF0C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8:notes">
            <a:extLst>
              <a:ext uri="{FF2B5EF4-FFF2-40B4-BE49-F238E27FC236}">
                <a16:creationId xmlns:a16="http://schemas.microsoft.com/office/drawing/2014/main" id="{DCA1287D-E637-8FDC-DDF1-65660DD91F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703336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>
          <a:extLst>
            <a:ext uri="{FF2B5EF4-FFF2-40B4-BE49-F238E27FC236}">
              <a16:creationId xmlns:a16="http://schemas.microsoft.com/office/drawing/2014/main" id="{E0123654-A176-E28C-C5A9-9BC92A60A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9:notes">
            <a:extLst>
              <a:ext uri="{FF2B5EF4-FFF2-40B4-BE49-F238E27FC236}">
                <a16:creationId xmlns:a16="http://schemas.microsoft.com/office/drawing/2014/main" id="{BF01443D-7DFE-8B0D-4A93-E6E2CA611C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9:notes">
            <a:extLst>
              <a:ext uri="{FF2B5EF4-FFF2-40B4-BE49-F238E27FC236}">
                <a16:creationId xmlns:a16="http://schemas.microsoft.com/office/drawing/2014/main" id="{4583E067-9FD5-8309-4DBB-FE44F6EA64C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60415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CB6836BF-A43B-1CE0-9ACF-A82317B16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67880495-46D0-851B-D33D-7C3B6946ECA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33A67E68-902A-AF87-B7D5-228D79DAB59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786587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>
          <a:extLst>
            <a:ext uri="{FF2B5EF4-FFF2-40B4-BE49-F238E27FC236}">
              <a16:creationId xmlns:a16="http://schemas.microsoft.com/office/drawing/2014/main" id="{4B6D92DB-201D-8289-3767-BAA2ECA4F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9:notes">
            <a:extLst>
              <a:ext uri="{FF2B5EF4-FFF2-40B4-BE49-F238E27FC236}">
                <a16:creationId xmlns:a16="http://schemas.microsoft.com/office/drawing/2014/main" id="{A976FB53-2995-0FF9-FC5D-36F6A552AB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9:notes">
            <a:extLst>
              <a:ext uri="{FF2B5EF4-FFF2-40B4-BE49-F238E27FC236}">
                <a16:creationId xmlns:a16="http://schemas.microsoft.com/office/drawing/2014/main" id="{55682658-A03D-633D-7139-FA7B72BCFE4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842891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1F77431D-90A0-924F-69AF-D39B554D7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1DE8AF56-B5DA-B165-7958-0C56A170B5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E403BF54-718F-615F-0E88-3F773862FA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520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B2181C81-8FB4-DBB7-CAD0-5942F4C82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9D02D795-2D6B-C78E-5945-903BF3166D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CAB797E5-CDC0-BF50-CAB1-699B60F60F6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872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ACD4F0EA-3CB2-B39D-5DB7-5ADF83560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05213D90-75DB-A6D6-0881-F85F62709C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29429143-75BB-2C74-7A2A-74DCEEF2EAF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51487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6F84D530-84C2-4D27-83F8-061481DCDD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7589B53B-41B8-5C94-EBF0-88AD424EE8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29914972-2F64-5C4B-98F4-22CA359920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5167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33A3C980-F6F5-C821-A377-03799B1C8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8B18B2D9-D467-0791-D7CA-198E1BC92B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FF89D61E-5FB3-83BC-11EE-ABEAE4BF73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5564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>
          <a:extLst>
            <a:ext uri="{FF2B5EF4-FFF2-40B4-BE49-F238E27FC236}">
              <a16:creationId xmlns:a16="http://schemas.microsoft.com/office/drawing/2014/main" id="{679A0DDE-87A1-C2E7-F823-0A43C162E3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:notes">
            <a:extLst>
              <a:ext uri="{FF2B5EF4-FFF2-40B4-BE49-F238E27FC236}">
                <a16:creationId xmlns:a16="http://schemas.microsoft.com/office/drawing/2014/main" id="{FF6CF2BB-E8F6-D949-66C3-71F0FBF6116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:notes">
            <a:extLst>
              <a:ext uri="{FF2B5EF4-FFF2-40B4-BE49-F238E27FC236}">
                <a16:creationId xmlns:a16="http://schemas.microsoft.com/office/drawing/2014/main" id="{10F317E6-72EB-0F88-82EC-95AF188FFB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97651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1" name="Google Shape;46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8068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0" name="Google Shape;30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2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3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20"/>
          <p:cNvSpPr/>
          <p:nvPr/>
        </p:nvSpPr>
        <p:spPr>
          <a:xfrm>
            <a:off x="-1" y="0"/>
            <a:ext cx="12189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"/>
          <p:cNvSpPr/>
          <p:nvPr/>
        </p:nvSpPr>
        <p:spPr>
          <a:xfrm>
            <a:off x="0" y="9832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1676" y="1374271"/>
            <a:ext cx="3874124" cy="1142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1676" y="4143275"/>
            <a:ext cx="3874124" cy="1530903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/>
          <p:nvPr/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"/>
          <p:cNvSpPr/>
          <p:nvPr/>
        </p:nvSpPr>
        <p:spPr>
          <a:xfrm>
            <a:off x="4976029" y="623275"/>
            <a:ext cx="6570797" cy="5607882"/>
          </a:xfrm>
          <a:prstGeom prst="rect">
            <a:avLst/>
          </a:prstGeom>
          <a:noFill/>
          <a:ln w="19050" cap="flat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"/>
          <p:cNvSpPr txBox="1">
            <a:spLocks noGrp="1"/>
          </p:cNvSpPr>
          <p:nvPr>
            <p:ph type="title"/>
          </p:nvPr>
        </p:nvSpPr>
        <p:spPr>
          <a:xfrm>
            <a:off x="5465659" y="1374271"/>
            <a:ext cx="5642312" cy="1411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>
              <a:buClr>
                <a:srgbClr val="502878"/>
              </a:buClr>
              <a:buSzPts val="3400"/>
            </a:pPr>
            <a:r>
              <a:rPr lang="en-US" sz="3400" dirty="0"/>
              <a:t>ICCI National Stakeholder Workshop on Childhood Cancer</a:t>
            </a:r>
            <a:br>
              <a:rPr lang="en-US" sz="3400" dirty="0"/>
            </a:br>
            <a:r>
              <a:rPr lang="en-US" sz="2200" dirty="0"/>
              <a:t>21–22 May 2026, New Delhi</a:t>
            </a:r>
            <a:br>
              <a:rPr lang="en-US" sz="3600" dirty="0"/>
            </a:br>
            <a:br>
              <a:rPr lang="en-US" sz="3400" dirty="0"/>
            </a:br>
            <a:endParaRPr sz="3400" dirty="0"/>
          </a:p>
        </p:txBody>
      </p:sp>
      <p:sp>
        <p:nvSpPr>
          <p:cNvPr id="96" name="Google Shape;96;p1"/>
          <p:cNvSpPr txBox="1">
            <a:spLocks noGrp="1"/>
          </p:cNvSpPr>
          <p:nvPr>
            <p:ph type="body" idx="1"/>
          </p:nvPr>
        </p:nvSpPr>
        <p:spPr>
          <a:xfrm>
            <a:off x="5465660" y="2998278"/>
            <a:ext cx="6212818" cy="272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232"/>
              </a:buClr>
              <a:buSzPts val="2400"/>
              <a:buNone/>
            </a:pPr>
            <a:r>
              <a:rPr lang="en-US" sz="2400" dirty="0"/>
              <a:t>From Policy to Practice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232"/>
              </a:buClr>
              <a:buSzPts val="2400"/>
              <a:buNone/>
            </a:pPr>
            <a:r>
              <a:rPr lang="en-US" sz="2400" dirty="0"/>
              <a:t>-Tailoring Pediatric Oncology to Diverse State Ecosystems</a:t>
            </a:r>
            <a:endParaRPr dirty="0"/>
          </a:p>
        </p:txBody>
      </p:sp>
      <p:sp>
        <p:nvSpPr>
          <p:cNvPr id="2" name="Google Shape;95;p1">
            <a:extLst>
              <a:ext uri="{FF2B5EF4-FFF2-40B4-BE49-F238E27FC236}">
                <a16:creationId xmlns:a16="http://schemas.microsoft.com/office/drawing/2014/main" id="{137BC2F8-95AE-3ADA-435F-174B2FB30BB9}"/>
              </a:ext>
            </a:extLst>
          </p:cNvPr>
          <p:cNvSpPr txBox="1">
            <a:spLocks/>
          </p:cNvSpPr>
          <p:nvPr/>
        </p:nvSpPr>
        <p:spPr>
          <a:xfrm>
            <a:off x="5904514" y="5273020"/>
            <a:ext cx="5642312" cy="1411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>
                <a:srgbClr val="502878"/>
              </a:buClr>
              <a:buSzPts val="3400"/>
            </a:pPr>
            <a:r>
              <a:rPr lang="en-US" sz="1600" dirty="0"/>
              <a:t>Poonam Bagai</a:t>
            </a:r>
          </a:p>
          <a:p>
            <a:pPr algn="r">
              <a:buClr>
                <a:srgbClr val="502878"/>
              </a:buClr>
              <a:buSzPts val="3400"/>
            </a:pPr>
            <a:r>
              <a:rPr lang="en-US" sz="1600" dirty="0"/>
              <a:t>ICCI Governing Council</a:t>
            </a:r>
          </a:p>
          <a:p>
            <a:pPr algn="r">
              <a:buClr>
                <a:srgbClr val="502878"/>
              </a:buClr>
              <a:buSzPts val="3400"/>
            </a:pPr>
            <a:r>
              <a:rPr lang="en-US" sz="1600" dirty="0"/>
              <a:t>Founder Chairman, </a:t>
            </a:r>
            <a:r>
              <a:rPr lang="en-US" sz="1600" dirty="0" err="1"/>
              <a:t>CanKids</a:t>
            </a:r>
            <a:r>
              <a:rPr lang="en-US" sz="1600" dirty="0"/>
              <a:t> </a:t>
            </a:r>
            <a:r>
              <a:rPr lang="en-US" sz="1600" dirty="0" err="1"/>
              <a:t>Kidscan</a:t>
            </a:r>
            <a:endParaRPr lang="en-US" sz="1600" dirty="0"/>
          </a:p>
          <a:p>
            <a:pPr algn="r">
              <a:buClr>
                <a:srgbClr val="502878"/>
              </a:buClr>
              <a:buSzPts val="3400"/>
            </a:pPr>
            <a:r>
              <a:rPr lang="en-US" sz="1600" dirty="0"/>
              <a:t>Survivor I Patient Advocate I Philanthropist</a:t>
            </a:r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38CCB15-5550-2369-A852-39F71FB56173}"/>
              </a:ext>
            </a:extLst>
          </p:cNvPr>
          <p:cNvSpPr txBox="1">
            <a:spLocks/>
          </p:cNvSpPr>
          <p:nvPr/>
        </p:nvSpPr>
        <p:spPr>
          <a:xfrm>
            <a:off x="381000" y="-31292"/>
            <a:ext cx="11506200" cy="116955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b="1" dirty="0"/>
              <a:t>3. Proposed State Teleconsultation &amp; Tumor Board- STTB for Childhood Cancer</a:t>
            </a:r>
            <a:endParaRPr lang="en-IN" sz="2800" b="1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EE63C90-7E21-A9AA-F84F-B9ADC94265D4}"/>
              </a:ext>
            </a:extLst>
          </p:cNvPr>
          <p:cNvSpPr txBox="1">
            <a:spLocks/>
          </p:cNvSpPr>
          <p:nvPr/>
        </p:nvSpPr>
        <p:spPr>
          <a:xfrm>
            <a:off x="609600" y="1143001"/>
            <a:ext cx="11170514" cy="502412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is a multidisciplinary team that serves as an Expert body for Childhood Cancer in UP region , helpdesk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STTB will have various experts including: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N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Paediatric Oncologists from each State/UT and CCD, </a:t>
            </a:r>
          </a:p>
          <a:p>
            <a:r>
              <a:rPr lang="en-I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Other specialists - Paediatric Surgeon / Surgical Oncologist, Radiation Oncologist, Radiologist, Pathologist, Paediatrician / Paediatric Haematologist, </a:t>
            </a:r>
          </a:p>
          <a:p>
            <a:r>
              <a:rPr lang="en-I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c. Oncology nurses, Psychologist, Palliative care expert,  Nutritionist, P2L Survivorship Faculty.</a:t>
            </a:r>
          </a:p>
          <a:p>
            <a:r>
              <a:rPr lang="en-I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National/International Experts </a:t>
            </a:r>
          </a:p>
          <a:p>
            <a:endParaRPr lang="en-IN" sz="2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IN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Functioning –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WhatsApp group for Case discussions Accompanied with weekly Virtual </a:t>
            </a:r>
            <a:r>
              <a:rPr lang="en-IN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Tumor</a:t>
            </a:r>
            <a:r>
              <a:rPr lang="en-I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Board sessions on Zoom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Quarterly  meeting of the Expert body-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Helpdesk services and teleconsultation from District hospitals , Daycare Chemo </a:t>
            </a:r>
            <a:r>
              <a:rPr lang="en-IN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centers</a:t>
            </a:r>
            <a:r>
              <a:rPr lang="en-I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Spokes and Shared care </a:t>
            </a:r>
            <a:r>
              <a:rPr lang="en-IN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centers</a:t>
            </a:r>
            <a:r>
              <a:rPr lang="en-I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7" name="Google Shape;113;p2" title="Screenshot 2026-05-20 155047.png">
            <a:extLst>
              <a:ext uri="{FF2B5EF4-FFF2-40B4-BE49-F238E27FC236}">
                <a16:creationId xmlns:a16="http://schemas.microsoft.com/office/drawing/2014/main" id="{12764457-299C-9A5D-59CF-90061735660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48336" r="3825" b="11697"/>
          <a:stretch>
            <a:fillRect/>
          </a:stretch>
        </p:blipFill>
        <p:spPr>
          <a:xfrm rot="10800000">
            <a:off x="144300" y="6253317"/>
            <a:ext cx="11903400" cy="6046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5708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AC9138A-7B96-7772-9201-658B343F1568}"/>
              </a:ext>
            </a:extLst>
          </p:cNvPr>
          <p:cNvSpPr txBox="1">
            <a:spLocks/>
          </p:cNvSpPr>
          <p:nvPr/>
        </p:nvSpPr>
        <p:spPr>
          <a:xfrm>
            <a:off x="229048" y="20213"/>
            <a:ext cx="11916868" cy="728714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 lvl="6" algn="ctr">
              <a:tabLst>
                <a:tab pos="254000" algn="l"/>
              </a:tabLst>
            </a:pPr>
            <a:r>
              <a:rPr lang="en-US" sz="2800" b="1" dirty="0">
                <a:latin typeface="Calibri"/>
                <a:cs typeface="Calibri"/>
              </a:rPr>
              <a:t>4. Plan</a:t>
            </a:r>
            <a:r>
              <a:rPr lang="en-US" sz="2800" b="1" spc="-50" dirty="0">
                <a:latin typeface="Calibri"/>
                <a:cs typeface="Calibri"/>
              </a:rPr>
              <a:t> </a:t>
            </a:r>
            <a:r>
              <a:rPr lang="en-US" sz="2800" b="1" dirty="0">
                <a:latin typeface="Calibri"/>
                <a:cs typeface="Calibri"/>
              </a:rPr>
              <a:t>for</a:t>
            </a:r>
            <a:r>
              <a:rPr lang="en-US" sz="2800" b="1" spc="-50" dirty="0">
                <a:latin typeface="Calibri"/>
                <a:cs typeface="Calibri"/>
              </a:rPr>
              <a:t> </a:t>
            </a:r>
            <a:r>
              <a:rPr lang="en-US" sz="2800" b="1" dirty="0">
                <a:latin typeface="Calibri"/>
                <a:cs typeface="Calibri"/>
              </a:rPr>
              <a:t>District</a:t>
            </a:r>
            <a:r>
              <a:rPr lang="en-US" sz="2800" b="1" spc="-40" dirty="0">
                <a:latin typeface="Calibri"/>
                <a:cs typeface="Calibri"/>
              </a:rPr>
              <a:t> </a:t>
            </a:r>
            <a:r>
              <a:rPr lang="en-US" sz="2800" b="1" dirty="0">
                <a:latin typeface="Calibri"/>
                <a:cs typeface="Calibri"/>
              </a:rPr>
              <a:t>level</a:t>
            </a:r>
            <a:r>
              <a:rPr lang="en-US" sz="2800" b="1" spc="-40" dirty="0">
                <a:latin typeface="Calibri"/>
                <a:cs typeface="Calibri"/>
              </a:rPr>
              <a:t> </a:t>
            </a:r>
            <a:r>
              <a:rPr lang="en-US" sz="2800" b="1" dirty="0">
                <a:latin typeface="Calibri"/>
                <a:cs typeface="Calibri"/>
              </a:rPr>
              <a:t>awareness</a:t>
            </a:r>
            <a:r>
              <a:rPr lang="en-US" sz="2800" b="1" spc="-30" dirty="0">
                <a:latin typeface="Calibri"/>
                <a:cs typeface="Calibri"/>
              </a:rPr>
              <a:t> and information Dissemination</a:t>
            </a:r>
            <a:endParaRPr lang="en-IN" sz="2800" b="1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AE3B7B46-4159-32C6-F537-D72EC6D0ED83}"/>
              </a:ext>
            </a:extLst>
          </p:cNvPr>
          <p:cNvSpPr txBox="1">
            <a:spLocks/>
          </p:cNvSpPr>
          <p:nvPr/>
        </p:nvSpPr>
        <p:spPr>
          <a:xfrm>
            <a:off x="777443" y="1466033"/>
            <a:ext cx="10637114" cy="4538527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Awareness and information campaigns will be carried out across all 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districts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the State  through multiple channels and platforms to reach the general public as well as grassroots health workers.</a:t>
            </a:r>
          </a:p>
          <a:p>
            <a:endParaRPr lang="en-US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Awareness Activities to be conducted: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Informative sessions at health facilities and community platforms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Nukkad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Nataks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(street plays) to engage and educate the public in local languages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Distribution of printed materials including leaflets, posters, and 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resource directories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Webinars and virtual sessions targeted at health professionals staff and frontline workers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Annual Awareness Campaigns: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International Childhood Cancer Day (ICCD) – Celebrated every February 15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Retinoblastoma Awareness Week – Observed every third week of May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Childhood Cancer Survivor Day – Celebrated annually on the first Sunday of June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Childhood Cancer Awareness Month (CCAM) – Observed throughout the month of September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These initiatives aim to enhance public understanding, promote early detection, and ensure timely referral for children with cancer.</a:t>
            </a:r>
            <a:endParaRPr lang="en-IN" dirty="0"/>
          </a:p>
        </p:txBody>
      </p:sp>
      <p:pic>
        <p:nvPicPr>
          <p:cNvPr id="7" name="Google Shape;113;p2" title="Screenshot 2026-05-20 155047.png">
            <a:extLst>
              <a:ext uri="{FF2B5EF4-FFF2-40B4-BE49-F238E27FC236}">
                <a16:creationId xmlns:a16="http://schemas.microsoft.com/office/drawing/2014/main" id="{68526CAE-1426-5790-0EF2-4406F340301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48336"/>
          <a:stretch/>
        </p:blipFill>
        <p:spPr>
          <a:xfrm rot="10800000">
            <a:off x="-32050" y="5635425"/>
            <a:ext cx="12376800" cy="1222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2100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6"/>
          <p:cNvSpPr/>
          <p:nvPr/>
        </p:nvSpPr>
        <p:spPr>
          <a:xfrm>
            <a:off x="4865142" y="5735495"/>
            <a:ext cx="2724538" cy="477408"/>
          </a:xfrm>
          <a:prstGeom prst="roundRect">
            <a:avLst>
              <a:gd name="adj" fmla="val 16667"/>
            </a:avLst>
          </a:prstGeom>
          <a:solidFill>
            <a:srgbClr val="ACC8DD"/>
          </a:solidFill>
          <a:ln w="15875" cap="flat" cmpd="sng">
            <a:solidFill>
              <a:srgbClr val="BAB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N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DPPN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36"/>
          <p:cNvSpPr/>
          <p:nvPr/>
        </p:nvSpPr>
        <p:spPr>
          <a:xfrm>
            <a:off x="823664" y="4782212"/>
            <a:ext cx="1873666" cy="650817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5875" cap="flat" cmpd="sng">
            <a:solidFill>
              <a:srgbClr val="BAB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N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Community Hospitals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36"/>
          <p:cNvSpPr/>
          <p:nvPr/>
        </p:nvSpPr>
        <p:spPr>
          <a:xfrm>
            <a:off x="3100332" y="4782208"/>
            <a:ext cx="1873666" cy="650817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5875" cap="flat" cmpd="sng">
            <a:solidFill>
              <a:srgbClr val="BAB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N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School/ Colleges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36"/>
          <p:cNvSpPr/>
          <p:nvPr/>
        </p:nvSpPr>
        <p:spPr>
          <a:xfrm>
            <a:off x="5325908" y="4782206"/>
            <a:ext cx="1873666" cy="650817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5875" cap="flat" cmpd="sng">
            <a:solidFill>
              <a:srgbClr val="BAB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N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Panchayati Raj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36"/>
          <p:cNvSpPr/>
          <p:nvPr/>
        </p:nvSpPr>
        <p:spPr>
          <a:xfrm>
            <a:off x="7653668" y="4782206"/>
            <a:ext cx="1873666" cy="650817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5875" cap="flat" cmpd="sng">
            <a:solidFill>
              <a:srgbClr val="BAB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N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Block Development Office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36"/>
          <p:cNvSpPr/>
          <p:nvPr/>
        </p:nvSpPr>
        <p:spPr>
          <a:xfrm>
            <a:off x="9930336" y="4773652"/>
            <a:ext cx="1873666" cy="650817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5875" cap="flat" cmpd="sng">
            <a:solidFill>
              <a:srgbClr val="BAB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N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Organizational Network (ASHA/ Aanganbadi/RBSK)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69" name="Google Shape;469;p36"/>
          <p:cNvCxnSpPr/>
          <p:nvPr/>
        </p:nvCxnSpPr>
        <p:spPr>
          <a:xfrm rot="10800000">
            <a:off x="1655506" y="5902748"/>
            <a:ext cx="3104645" cy="2138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0" name="Google Shape;470;p36"/>
          <p:cNvCxnSpPr/>
          <p:nvPr/>
        </p:nvCxnSpPr>
        <p:spPr>
          <a:xfrm flipH="1">
            <a:off x="7653668" y="6058846"/>
            <a:ext cx="3365241" cy="856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1" name="Google Shape;471;p36"/>
          <p:cNvCxnSpPr/>
          <p:nvPr/>
        </p:nvCxnSpPr>
        <p:spPr>
          <a:xfrm rot="10800000">
            <a:off x="8861076" y="5460914"/>
            <a:ext cx="0" cy="606493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72" name="Google Shape;472;p36"/>
          <p:cNvCxnSpPr/>
          <p:nvPr/>
        </p:nvCxnSpPr>
        <p:spPr>
          <a:xfrm rot="10800000">
            <a:off x="11008803" y="5460913"/>
            <a:ext cx="1" cy="609384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73" name="Google Shape;473;p36"/>
          <p:cNvCxnSpPr>
            <a:stCxn id="463" idx="0"/>
          </p:cNvCxnSpPr>
          <p:nvPr/>
        </p:nvCxnSpPr>
        <p:spPr>
          <a:xfrm rot="10800000">
            <a:off x="6227411" y="5443595"/>
            <a:ext cx="0" cy="2919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74" name="Google Shape;474;p36"/>
          <p:cNvSpPr txBox="1"/>
          <p:nvPr/>
        </p:nvSpPr>
        <p:spPr>
          <a:xfrm>
            <a:off x="2015866" y="5917813"/>
            <a:ext cx="201164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IN"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Building Rapport</a:t>
            </a:r>
            <a:endParaRPr sz="18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36"/>
          <p:cNvSpPr txBox="1"/>
          <p:nvPr/>
        </p:nvSpPr>
        <p:spPr>
          <a:xfrm>
            <a:off x="8427316" y="6026151"/>
            <a:ext cx="2200035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IN"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Spreading Awareness</a:t>
            </a:r>
            <a:endParaRPr sz="18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36"/>
          <p:cNvSpPr/>
          <p:nvPr/>
        </p:nvSpPr>
        <p:spPr>
          <a:xfrm>
            <a:off x="4901162" y="3318726"/>
            <a:ext cx="2724538" cy="650817"/>
          </a:xfrm>
          <a:prstGeom prst="roundRect">
            <a:avLst>
              <a:gd name="adj" fmla="val 16667"/>
            </a:avLst>
          </a:prstGeom>
          <a:solidFill>
            <a:srgbClr val="ACC8DD"/>
          </a:solidFill>
          <a:ln w="15875" cap="flat" cmpd="sng">
            <a:solidFill>
              <a:srgbClr val="BAB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N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DPPN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77" name="Google Shape;477;p36"/>
          <p:cNvCxnSpPr>
            <a:stCxn id="464" idx="0"/>
            <a:endCxn id="476" idx="1"/>
          </p:cNvCxnSpPr>
          <p:nvPr/>
        </p:nvCxnSpPr>
        <p:spPr>
          <a:xfrm rot="10800000" flipH="1">
            <a:off x="1760497" y="3644012"/>
            <a:ext cx="3140700" cy="11382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78" name="Google Shape;478;p36"/>
          <p:cNvCxnSpPr>
            <a:stCxn id="466" idx="0"/>
            <a:endCxn id="476" idx="2"/>
          </p:cNvCxnSpPr>
          <p:nvPr/>
        </p:nvCxnSpPr>
        <p:spPr>
          <a:xfrm rot="10800000" flipH="1">
            <a:off x="6262741" y="3969506"/>
            <a:ext cx="600" cy="812700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79" name="Google Shape;479;p36"/>
          <p:cNvCxnSpPr>
            <a:stCxn id="467" idx="0"/>
            <a:endCxn id="476" idx="3"/>
          </p:cNvCxnSpPr>
          <p:nvPr/>
        </p:nvCxnSpPr>
        <p:spPr>
          <a:xfrm rot="10800000">
            <a:off x="7625701" y="3644006"/>
            <a:ext cx="964800" cy="11382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80" name="Google Shape;480;p36"/>
          <p:cNvCxnSpPr>
            <a:endCxn id="476" idx="3"/>
          </p:cNvCxnSpPr>
          <p:nvPr/>
        </p:nvCxnSpPr>
        <p:spPr>
          <a:xfrm rot="10800000">
            <a:off x="7625700" y="3644135"/>
            <a:ext cx="3241500" cy="66360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81" name="Google Shape;481;p36"/>
          <p:cNvSpPr txBox="1"/>
          <p:nvPr/>
        </p:nvSpPr>
        <p:spPr>
          <a:xfrm rot="-1323312">
            <a:off x="2455715" y="3682385"/>
            <a:ext cx="1782147" cy="36929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IN"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Cases Referral</a:t>
            </a:r>
            <a:endParaRPr sz="18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36"/>
          <p:cNvSpPr txBox="1"/>
          <p:nvPr/>
        </p:nvSpPr>
        <p:spPr>
          <a:xfrm>
            <a:off x="7612427" y="2463949"/>
            <a:ext cx="1871216" cy="36929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IN"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Cases Referral</a:t>
            </a:r>
            <a:endParaRPr sz="18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36"/>
          <p:cNvSpPr/>
          <p:nvPr/>
        </p:nvSpPr>
        <p:spPr>
          <a:xfrm>
            <a:off x="4865142" y="977953"/>
            <a:ext cx="2724538" cy="650817"/>
          </a:xfrm>
          <a:prstGeom prst="roundRect">
            <a:avLst>
              <a:gd name="adj" fmla="val 16667"/>
            </a:avLst>
          </a:prstGeom>
          <a:solidFill>
            <a:srgbClr val="ACC8DD"/>
          </a:solidFill>
          <a:ln w="15875" cap="flat" cmpd="sng">
            <a:solidFill>
              <a:srgbClr val="BAB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N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State/ Regional Care Center – SAMANVAY KENDRA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36"/>
          <p:cNvSpPr txBox="1"/>
          <p:nvPr/>
        </p:nvSpPr>
        <p:spPr>
          <a:xfrm>
            <a:off x="2535049" y="2201089"/>
            <a:ext cx="1269078" cy="923289"/>
          </a:xfrm>
          <a:prstGeom prst="rect">
            <a:avLst/>
          </a:prstGeom>
          <a:solidFill>
            <a:srgbClr val="DAD6B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IN" sz="18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Cases Referral online</a:t>
            </a:r>
            <a:endParaRPr sz="18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36"/>
          <p:cNvSpPr txBox="1"/>
          <p:nvPr/>
        </p:nvSpPr>
        <p:spPr>
          <a:xfrm>
            <a:off x="914400" y="76623"/>
            <a:ext cx="1036319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IN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5. District Level Early Intervention Plan In States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36"/>
          <p:cNvSpPr/>
          <p:nvPr/>
        </p:nvSpPr>
        <p:spPr>
          <a:xfrm>
            <a:off x="9575650" y="1108122"/>
            <a:ext cx="2459523" cy="650817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5875" cap="flat" cmpd="sng">
            <a:solidFill>
              <a:srgbClr val="BAB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N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Chief Medical Officer/Asst. Chief Medical Officer at District Level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7" name="Google Shape;487;p36"/>
          <p:cNvCxnSpPr/>
          <p:nvPr/>
        </p:nvCxnSpPr>
        <p:spPr>
          <a:xfrm rot="10800000">
            <a:off x="6262740" y="2062686"/>
            <a:ext cx="11682" cy="843674"/>
          </a:xfrm>
          <a:prstGeom prst="straightConnector1">
            <a:avLst/>
          </a:prstGeom>
          <a:noFill/>
          <a:ln w="127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88" name="Google Shape;488;p36"/>
          <p:cNvSpPr/>
          <p:nvPr/>
        </p:nvSpPr>
        <p:spPr>
          <a:xfrm>
            <a:off x="9575650" y="1840363"/>
            <a:ext cx="2459523" cy="650817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5875" cap="flat" cmpd="sng">
            <a:solidFill>
              <a:srgbClr val="BAB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N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District Early Intervention Center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36"/>
          <p:cNvSpPr/>
          <p:nvPr/>
        </p:nvSpPr>
        <p:spPr>
          <a:xfrm>
            <a:off x="9575650" y="2572604"/>
            <a:ext cx="2459523" cy="650817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5875" cap="flat" cmpd="sng">
            <a:solidFill>
              <a:srgbClr val="BAB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N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District Hospital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36"/>
          <p:cNvSpPr/>
          <p:nvPr/>
        </p:nvSpPr>
        <p:spPr>
          <a:xfrm>
            <a:off x="9575650" y="3323837"/>
            <a:ext cx="2459523" cy="650817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5875" cap="flat" cmpd="sng">
            <a:solidFill>
              <a:srgbClr val="BABA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N" sz="1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District Day Care Chemotherapy Center</a:t>
            </a: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1" name="Google Shape;491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339" y="293248"/>
            <a:ext cx="2113183" cy="386767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92" name="Google Shape;492;p36"/>
          <p:cNvSpPr txBox="1"/>
          <p:nvPr/>
        </p:nvSpPr>
        <p:spPr>
          <a:xfrm>
            <a:off x="3959851" y="1910186"/>
            <a:ext cx="2113533" cy="369291"/>
          </a:xfrm>
          <a:prstGeom prst="rect">
            <a:avLst/>
          </a:prstGeom>
          <a:solidFill>
            <a:srgbClr val="ACC8D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IN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Social Support OPD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36"/>
          <p:cNvSpPr txBox="1"/>
          <p:nvPr/>
        </p:nvSpPr>
        <p:spPr>
          <a:xfrm>
            <a:off x="4111635" y="2322033"/>
            <a:ext cx="1965689" cy="369291"/>
          </a:xfrm>
          <a:prstGeom prst="rect">
            <a:avLst/>
          </a:prstGeom>
          <a:solidFill>
            <a:srgbClr val="ACC8D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IN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CaNourish Online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494;p36"/>
          <p:cNvSpPr txBox="1"/>
          <p:nvPr/>
        </p:nvSpPr>
        <p:spPr>
          <a:xfrm>
            <a:off x="4111635" y="2737846"/>
            <a:ext cx="1965689" cy="369291"/>
          </a:xfrm>
          <a:prstGeom prst="rect">
            <a:avLst/>
          </a:prstGeom>
          <a:solidFill>
            <a:srgbClr val="ACC8DD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IN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CaNurture Online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95" name="Google Shape;495;p36"/>
          <p:cNvCxnSpPr/>
          <p:nvPr/>
        </p:nvCxnSpPr>
        <p:spPr>
          <a:xfrm rot="10800000" flipH="1">
            <a:off x="4205415" y="3983342"/>
            <a:ext cx="736812" cy="769930"/>
          </a:xfrm>
          <a:prstGeom prst="straightConnector1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496" name="Google Shape;496;p36"/>
          <p:cNvSpPr txBox="1"/>
          <p:nvPr/>
        </p:nvSpPr>
        <p:spPr>
          <a:xfrm>
            <a:off x="9166886" y="545287"/>
            <a:ext cx="2903092" cy="40011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N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State Govt Helpline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113;p2" title="Screenshot 2026-05-20 155047.png">
            <a:extLst>
              <a:ext uri="{FF2B5EF4-FFF2-40B4-BE49-F238E27FC236}">
                <a16:creationId xmlns:a16="http://schemas.microsoft.com/office/drawing/2014/main" id="{19B4143C-7F87-1377-F125-E52FB0F2F9C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48336"/>
          <a:stretch/>
        </p:blipFill>
        <p:spPr>
          <a:xfrm rot="10800000">
            <a:off x="-32050" y="6345737"/>
            <a:ext cx="12376800" cy="512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10">
            <a:extLst>
              <a:ext uri="{FF2B5EF4-FFF2-40B4-BE49-F238E27FC236}">
                <a16:creationId xmlns:a16="http://schemas.microsoft.com/office/drawing/2014/main" id="{CACCF500-772B-ED47-62FA-B09F1D9CCD67}"/>
              </a:ext>
            </a:extLst>
          </p:cNvPr>
          <p:cNvSpPr txBox="1"/>
          <p:nvPr/>
        </p:nvSpPr>
        <p:spPr>
          <a:xfrm>
            <a:off x="6681631" y="1787490"/>
            <a:ext cx="4629785" cy="36409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8400"/>
              </a:lnSpc>
              <a:spcBef>
                <a:spcPts val="100"/>
              </a:spcBef>
            </a:pPr>
            <a:r>
              <a:rPr sz="2000" dirty="0">
                <a:latin typeface="Calibri"/>
                <a:cs typeface="Calibri"/>
              </a:rPr>
              <a:t>Model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Shared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care </a:t>
            </a:r>
            <a:r>
              <a:rPr sz="2000" dirty="0">
                <a:latin typeface="Calibri"/>
                <a:cs typeface="Calibri"/>
              </a:rPr>
              <a:t>Partnering</a:t>
            </a:r>
            <a:r>
              <a:rPr sz="2000" spc="-9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with</a:t>
            </a:r>
            <a:endParaRPr sz="200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2880"/>
              </a:spcBef>
              <a:buFont typeface="Arial"/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National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Health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Mission</a:t>
            </a:r>
            <a:endParaRPr sz="200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Department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of Medical</a:t>
            </a:r>
            <a:r>
              <a:rPr sz="2000" spc="-10" dirty="0">
                <a:latin typeface="Calibri"/>
                <a:cs typeface="Calibri"/>
              </a:rPr>
              <a:t> Education</a:t>
            </a:r>
            <a:endParaRPr sz="200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Health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and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fam</a:t>
            </a:r>
            <a:r>
              <a:rPr lang="en-US" sz="2000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ly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Welfare</a:t>
            </a:r>
            <a:endParaRPr sz="200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z="2000" spc="-20" dirty="0">
                <a:latin typeface="Calibri"/>
                <a:cs typeface="Calibri"/>
              </a:rPr>
              <a:t>ABDM</a:t>
            </a:r>
            <a:endParaRPr sz="200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CHIld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Welfare</a:t>
            </a:r>
            <a:endParaRPr sz="200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Education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lang="en-IN" sz="2000" spc="-10" dirty="0">
                <a:latin typeface="Calibri"/>
                <a:cs typeface="Calibri"/>
              </a:rPr>
              <a:t>Ministry/Department</a:t>
            </a: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lang="en-US" sz="2000" spc="-10" dirty="0">
                <a:latin typeface="Calibri"/>
                <a:cs typeface="Calibri"/>
              </a:rPr>
              <a:t>H</a:t>
            </a:r>
            <a:r>
              <a:rPr sz="2000" dirty="0">
                <a:latin typeface="Calibri"/>
                <a:cs typeface="Calibri"/>
              </a:rPr>
              <a:t>ospitals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treating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childhood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cancer </a:t>
            </a:r>
            <a:endParaRPr lang="en-IN" sz="2000" spc="-1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Professional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Bodies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–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IAP,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lang="en-US" sz="2000" spc="-55" dirty="0">
                <a:latin typeface="Calibri"/>
                <a:cs typeface="Calibri"/>
              </a:rPr>
              <a:t>IAP PHO, </a:t>
            </a:r>
            <a:r>
              <a:rPr sz="2000" spc="-25" dirty="0">
                <a:latin typeface="Calibri"/>
                <a:cs typeface="Calibri"/>
              </a:rPr>
              <a:t>MCI</a:t>
            </a:r>
            <a:r>
              <a:rPr lang="en-US" sz="2000" spc="-25" dirty="0">
                <a:latin typeface="Calibri"/>
                <a:cs typeface="Calibri"/>
              </a:rPr>
              <a:t>, ICMR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9" name="object 11">
            <a:extLst>
              <a:ext uri="{FF2B5EF4-FFF2-40B4-BE49-F238E27FC236}">
                <a16:creationId xmlns:a16="http://schemas.microsoft.com/office/drawing/2014/main" id="{C7F09F28-1559-697F-C7E6-6729122C24C7}"/>
              </a:ext>
            </a:extLst>
          </p:cNvPr>
          <p:cNvSpPr txBox="1"/>
          <p:nvPr/>
        </p:nvSpPr>
        <p:spPr>
          <a:xfrm>
            <a:off x="9079103" y="6670417"/>
            <a:ext cx="3002915" cy="189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65"/>
              </a:lnSpc>
            </a:pPr>
            <a:r>
              <a:rPr sz="1300" dirty="0">
                <a:latin typeface="Arial"/>
                <a:cs typeface="Arial"/>
              </a:rPr>
              <a:t>Source</a:t>
            </a:r>
            <a:r>
              <a:rPr sz="1300" spc="40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–</a:t>
            </a:r>
            <a:r>
              <a:rPr sz="1300" spc="65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UICC,</a:t>
            </a:r>
            <a:r>
              <a:rPr sz="1300" spc="80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available</a:t>
            </a:r>
            <a:r>
              <a:rPr sz="1300" spc="40" dirty="0">
                <a:latin typeface="Arial"/>
                <a:cs typeface="Arial"/>
              </a:rPr>
              <a:t> </a:t>
            </a:r>
            <a:r>
              <a:rPr sz="1300" dirty="0">
                <a:latin typeface="Arial"/>
                <a:cs typeface="Arial"/>
              </a:rPr>
              <a:t>in</a:t>
            </a:r>
            <a:r>
              <a:rPr sz="1300" spc="70" dirty="0">
                <a:latin typeface="Arial"/>
                <a:cs typeface="Arial"/>
              </a:rPr>
              <a:t> </a:t>
            </a:r>
            <a:r>
              <a:rPr sz="1300" spc="-10" dirty="0">
                <a:latin typeface="Arial"/>
                <a:cs typeface="Arial"/>
              </a:rPr>
              <a:t>vernaculars</a:t>
            </a:r>
            <a:endParaRPr sz="1300" dirty="0">
              <a:latin typeface="Arial"/>
              <a:cs typeface="Arial"/>
            </a:endParaRPr>
          </a:p>
        </p:txBody>
      </p:sp>
      <p:sp>
        <p:nvSpPr>
          <p:cNvPr id="10" name="Title 13">
            <a:extLst>
              <a:ext uri="{FF2B5EF4-FFF2-40B4-BE49-F238E27FC236}">
                <a16:creationId xmlns:a16="http://schemas.microsoft.com/office/drawing/2014/main" id="{7D639BD2-DD70-3BBD-5461-9C950FD632A6}"/>
              </a:ext>
            </a:extLst>
          </p:cNvPr>
          <p:cNvSpPr txBox="1">
            <a:spLocks/>
          </p:cNvSpPr>
          <p:nvPr/>
        </p:nvSpPr>
        <p:spPr>
          <a:xfrm>
            <a:off x="6238239" y="809154"/>
            <a:ext cx="5680711" cy="61555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IN" sz="4000" b="1" dirty="0"/>
              <a:t>SAJHAKARAN</a:t>
            </a:r>
            <a:endParaRPr lang="en-IN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BFBC7D-620D-E1CA-98C3-0328A0D058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46" r="193" b="3"/>
          <a:stretch>
            <a:fillRect/>
          </a:stretch>
        </p:blipFill>
        <p:spPr>
          <a:xfrm>
            <a:off x="415289" y="1158780"/>
            <a:ext cx="5249559" cy="4722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3;p2" title="Screenshot 2026-05-20 155047.png">
            <a:extLst>
              <a:ext uri="{FF2B5EF4-FFF2-40B4-BE49-F238E27FC236}">
                <a16:creationId xmlns:a16="http://schemas.microsoft.com/office/drawing/2014/main" id="{61B45EEE-896C-C814-8A06-4F99B23A0A8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 rot="10800000">
            <a:off x="-81210" y="6334005"/>
            <a:ext cx="12376800" cy="523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12;p2" title="Screenshot 2026-05-20 155047.png">
            <a:extLst>
              <a:ext uri="{FF2B5EF4-FFF2-40B4-BE49-F238E27FC236}">
                <a16:creationId xmlns:a16="http://schemas.microsoft.com/office/drawing/2014/main" id="{CD7E3AB1-991C-D0D9-0613-DC75CB1DA8D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>
            <a:off x="60350" y="-111125"/>
            <a:ext cx="12192000" cy="8168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1984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/>
          <p:cNvSpPr txBox="1">
            <a:spLocks noGrp="1"/>
          </p:cNvSpPr>
          <p:nvPr>
            <p:ph type="title"/>
          </p:nvPr>
        </p:nvSpPr>
        <p:spPr>
          <a:xfrm>
            <a:off x="877375" y="2069675"/>
            <a:ext cx="4095900" cy="19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02878"/>
              </a:buClr>
              <a:buSzPts val="3600"/>
              <a:buFont typeface="Calibri"/>
              <a:buNone/>
            </a:pPr>
            <a:r>
              <a:rPr lang="en-US" sz="3600" b="1"/>
              <a:t>Why State Ecosystems Matter</a:t>
            </a:r>
            <a:endParaRPr b="1"/>
          </a:p>
        </p:txBody>
      </p:sp>
      <p:pic>
        <p:nvPicPr>
          <p:cNvPr id="112" name="Google Shape;112;p2" title="Screenshot 2026-05-20 155047.png"/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>
            <a:off x="60350" y="-111125"/>
            <a:ext cx="12192000" cy="122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 title="Screenshot 2026-05-20 155047.png"/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 rot="10800000">
            <a:off x="-92400" y="5889567"/>
            <a:ext cx="12376800" cy="122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6600" y="1111450"/>
            <a:ext cx="3438999" cy="135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5876" y="4073971"/>
            <a:ext cx="3874125" cy="11428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9EAF21-16FB-43D9-D578-612E0D51B47E}"/>
              </a:ext>
            </a:extLst>
          </p:cNvPr>
          <p:cNvSpPr txBox="1"/>
          <p:nvPr/>
        </p:nvSpPr>
        <p:spPr>
          <a:xfrm>
            <a:off x="5740400" y="2782669"/>
            <a:ext cx="6096000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Where We Are Today</a:t>
            </a:r>
            <a:endParaRPr lang="en-IN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Google Shape;229;p8">
            <a:extLst>
              <a:ext uri="{FF2B5EF4-FFF2-40B4-BE49-F238E27FC236}">
                <a16:creationId xmlns:a16="http://schemas.microsoft.com/office/drawing/2014/main" id="{6870BF88-BB13-ECF3-E244-1C7F881804F8}"/>
              </a:ext>
            </a:extLst>
          </p:cNvPr>
          <p:cNvSpPr txBox="1"/>
          <p:nvPr/>
        </p:nvSpPr>
        <p:spPr>
          <a:xfrm>
            <a:off x="5149408" y="4988013"/>
            <a:ext cx="7102942" cy="1200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US" sz="16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Presentation by Dr Haresh Gupta , Dy CEO and Chief of Program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s, </a:t>
            </a:r>
            <a:r>
              <a:rPr lang="en-US" sz="16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Cankids</a:t>
            </a:r>
            <a:r>
              <a:rPr lang="en-US" sz="16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Kidscan</a:t>
            </a:r>
            <a:endParaRPr sz="9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">
          <a:extLst>
            <a:ext uri="{FF2B5EF4-FFF2-40B4-BE49-F238E27FC236}">
              <a16:creationId xmlns:a16="http://schemas.microsoft.com/office/drawing/2014/main" id="{75438B32-D107-094C-10C9-C884BE876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351BE668-6522-C2A1-DD3B-F00D8BDD199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8052" y="2069675"/>
            <a:ext cx="5049078" cy="195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502878"/>
              </a:buClr>
              <a:buSzPts val="3600"/>
            </a:pPr>
            <a:r>
              <a:rPr lang="en-US" sz="3600" b="1" dirty="0"/>
              <a:t>State Government Engagement Footprint</a:t>
            </a:r>
            <a:endParaRPr b="1" dirty="0"/>
          </a:p>
        </p:txBody>
      </p:sp>
      <p:pic>
        <p:nvPicPr>
          <p:cNvPr id="112" name="Google Shape;112;p2" title="Screenshot 2026-05-20 155047.png">
            <a:extLst>
              <a:ext uri="{FF2B5EF4-FFF2-40B4-BE49-F238E27FC236}">
                <a16:creationId xmlns:a16="http://schemas.microsoft.com/office/drawing/2014/main" id="{F8CAD9DB-B621-F60D-F8CC-1A63FB8E89D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>
            <a:off x="60350" y="-111125"/>
            <a:ext cx="12192000" cy="122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 title="Screenshot 2026-05-20 155047.png">
            <a:extLst>
              <a:ext uri="{FF2B5EF4-FFF2-40B4-BE49-F238E27FC236}">
                <a16:creationId xmlns:a16="http://schemas.microsoft.com/office/drawing/2014/main" id="{840DCDDF-EB2B-24A7-0E71-38710486F0B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 rot="10800000">
            <a:off x="-32050" y="5635425"/>
            <a:ext cx="12376800" cy="12225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F9AA50-69E0-FED6-DDED-2C60B6243B65}"/>
              </a:ext>
            </a:extLst>
          </p:cNvPr>
          <p:cNvSpPr txBox="1"/>
          <p:nvPr/>
        </p:nvSpPr>
        <p:spPr>
          <a:xfrm>
            <a:off x="5778344" y="1896128"/>
            <a:ext cx="618710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b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May 2026, 14  states formally engaged through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MoUs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structured stakeholder processes represent</a:t>
            </a:r>
          </a:p>
          <a:p>
            <a:pPr>
              <a:buNone/>
            </a:pP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represents -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78% of India’s estimated childhood cancer incidence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potential systems reach across 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498 of India’s 807 districts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84AC14-DDF3-F1E8-BDDD-B7CCC17CD0AA}"/>
              </a:ext>
            </a:extLst>
          </p:cNvPr>
          <p:cNvSpPr txBox="1"/>
          <p:nvPr/>
        </p:nvSpPr>
        <p:spPr>
          <a:xfrm>
            <a:off x="2536963" y="4961872"/>
            <a:ext cx="77400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“Demonstrating how state-led ecosystems can accelerate progress toward 100% Access, 100% Financial Protection, and improved Survival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01609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3"/>
          <p:cNvSpPr txBox="1"/>
          <p:nvPr/>
        </p:nvSpPr>
        <p:spPr>
          <a:xfrm>
            <a:off x="0" y="292746"/>
            <a:ext cx="12192000" cy="13541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IN" sz="22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STATE GOVERNMENTS ALREADY SIGNED UP FOR CHANGE for CHILDHOOD CANCER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IN" sz="2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Prioritizing Childhood Cancer as a Child and Health Priority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IN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IN" sz="22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Incidence – 42616 (55.45%) of INDIA TOTAL and 10% of WORLD INCIDENCE 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33"/>
          <p:cNvSpPr txBox="1"/>
          <p:nvPr/>
        </p:nvSpPr>
        <p:spPr>
          <a:xfrm>
            <a:off x="9458991" y="5711124"/>
            <a:ext cx="117327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IN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*14700</a:t>
            </a:r>
            <a:endParaRPr sz="1800" b="1" i="0" u="none" strike="noStrike" cap="none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33"/>
          <p:cNvSpPr txBox="1">
            <a:spLocks noGrp="1"/>
          </p:cNvSpPr>
          <p:nvPr>
            <p:ph type="sldNum" idx="12"/>
          </p:nvPr>
        </p:nvSpPr>
        <p:spPr>
          <a:xfrm>
            <a:off x="9900458" y="6459785"/>
            <a:ext cx="1311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fld id="{00000000-1234-1234-1234-123412341234}" type="slidenum">
              <a:rPr lang="en-IN"/>
              <a:t>16</a:t>
            </a:fld>
            <a:endParaRPr/>
          </a:p>
        </p:txBody>
      </p:sp>
      <p:pic>
        <p:nvPicPr>
          <p:cNvPr id="310" name="Google Shape;310;p33" descr="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645" y="1646922"/>
            <a:ext cx="11759381" cy="392168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07;p33">
            <a:extLst>
              <a:ext uri="{FF2B5EF4-FFF2-40B4-BE49-F238E27FC236}">
                <a16:creationId xmlns:a16="http://schemas.microsoft.com/office/drawing/2014/main" id="{4696E100-B8A9-2A5C-DCA1-919774B039E4}"/>
              </a:ext>
            </a:extLst>
          </p:cNvPr>
          <p:cNvSpPr txBox="1"/>
          <p:nvPr/>
        </p:nvSpPr>
        <p:spPr>
          <a:xfrm>
            <a:off x="10658638" y="5706381"/>
            <a:ext cx="95525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IN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IN" sz="1800" dirty="0">
                <a:latin typeface="Calibri"/>
                <a:ea typeface="Calibri"/>
                <a:cs typeface="Calibri"/>
                <a:sym typeface="Calibri"/>
              </a:rPr>
              <a:t>2493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299;p33">
            <a:extLst>
              <a:ext uri="{FF2B5EF4-FFF2-40B4-BE49-F238E27FC236}">
                <a16:creationId xmlns:a16="http://schemas.microsoft.com/office/drawing/2014/main" id="{8DE243AC-4722-4459-F29C-D6037695DBE5}"/>
              </a:ext>
            </a:extLst>
          </p:cNvPr>
          <p:cNvSpPr txBox="1"/>
          <p:nvPr/>
        </p:nvSpPr>
        <p:spPr>
          <a:xfrm>
            <a:off x="592147" y="5709759"/>
            <a:ext cx="7851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IN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*1543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Google Shape;300;p33">
            <a:extLst>
              <a:ext uri="{FF2B5EF4-FFF2-40B4-BE49-F238E27FC236}">
                <a16:creationId xmlns:a16="http://schemas.microsoft.com/office/drawing/2014/main" id="{9022303C-AF75-FF9F-BE2E-A4AAABB1FE2F}"/>
              </a:ext>
            </a:extLst>
          </p:cNvPr>
          <p:cNvSpPr txBox="1"/>
          <p:nvPr/>
        </p:nvSpPr>
        <p:spPr>
          <a:xfrm>
            <a:off x="1905688" y="5719585"/>
            <a:ext cx="7851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IN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*6317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Google Shape;301;p33">
            <a:extLst>
              <a:ext uri="{FF2B5EF4-FFF2-40B4-BE49-F238E27FC236}">
                <a16:creationId xmlns:a16="http://schemas.microsoft.com/office/drawing/2014/main" id="{B2798AC3-9873-8E62-3DEA-B2D2072368F4}"/>
              </a:ext>
            </a:extLst>
          </p:cNvPr>
          <p:cNvSpPr txBox="1"/>
          <p:nvPr/>
        </p:nvSpPr>
        <p:spPr>
          <a:xfrm>
            <a:off x="3213309" y="5709759"/>
            <a:ext cx="7851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IN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*5265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302;p33">
            <a:extLst>
              <a:ext uri="{FF2B5EF4-FFF2-40B4-BE49-F238E27FC236}">
                <a16:creationId xmlns:a16="http://schemas.microsoft.com/office/drawing/2014/main" id="{57866447-E7E7-6BD4-9BEF-FDBB6C8AFE36}"/>
              </a:ext>
            </a:extLst>
          </p:cNvPr>
          <p:cNvSpPr txBox="1"/>
          <p:nvPr/>
        </p:nvSpPr>
        <p:spPr>
          <a:xfrm>
            <a:off x="4468385" y="5743495"/>
            <a:ext cx="7851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IN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*3624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303;p33">
            <a:extLst>
              <a:ext uri="{FF2B5EF4-FFF2-40B4-BE49-F238E27FC236}">
                <a16:creationId xmlns:a16="http://schemas.microsoft.com/office/drawing/2014/main" id="{BAC77A54-1C00-E7AB-1661-C8619D013959}"/>
              </a:ext>
            </a:extLst>
          </p:cNvPr>
          <p:cNvSpPr txBox="1"/>
          <p:nvPr/>
        </p:nvSpPr>
        <p:spPr>
          <a:xfrm>
            <a:off x="5724272" y="5743495"/>
            <a:ext cx="7851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IN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*36</a:t>
            </a:r>
            <a:r>
              <a:rPr lang="en-IN" sz="1800" dirty="0">
                <a:latin typeface="Calibri"/>
                <a:ea typeface="Calibri"/>
                <a:cs typeface="Calibri"/>
                <a:sym typeface="Calibri"/>
              </a:rPr>
              <a:t>32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304;p33">
            <a:extLst>
              <a:ext uri="{FF2B5EF4-FFF2-40B4-BE49-F238E27FC236}">
                <a16:creationId xmlns:a16="http://schemas.microsoft.com/office/drawing/2014/main" id="{68A641BB-6765-DEE7-1479-E31349DE0780}"/>
              </a:ext>
            </a:extLst>
          </p:cNvPr>
          <p:cNvSpPr txBox="1"/>
          <p:nvPr/>
        </p:nvSpPr>
        <p:spPr>
          <a:xfrm>
            <a:off x="7003299" y="5743495"/>
            <a:ext cx="7851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IN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*4946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306;p33">
            <a:extLst>
              <a:ext uri="{FF2B5EF4-FFF2-40B4-BE49-F238E27FC236}">
                <a16:creationId xmlns:a16="http://schemas.microsoft.com/office/drawing/2014/main" id="{641E366F-EFBD-F926-82B7-381051DEDC62}"/>
              </a:ext>
            </a:extLst>
          </p:cNvPr>
          <p:cNvSpPr txBox="1"/>
          <p:nvPr/>
        </p:nvSpPr>
        <p:spPr>
          <a:xfrm>
            <a:off x="8429411" y="5743495"/>
            <a:ext cx="78519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IN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*62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B41231-6ECF-FBC3-D274-AA33E7797BC4}"/>
              </a:ext>
            </a:extLst>
          </p:cNvPr>
          <p:cNvSpPr txBox="1"/>
          <p:nvPr/>
        </p:nvSpPr>
        <p:spPr>
          <a:xfrm>
            <a:off x="2833023" y="6216861"/>
            <a:ext cx="61225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MOUs with </a:t>
            </a:r>
            <a:r>
              <a:rPr lang="en-US" sz="1400" b="1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CanKids</a:t>
            </a:r>
            <a:r>
              <a:rPr lang="en-US" sz="1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as Knowledge, Technical and Support Partners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03F62-2CA0-6B35-03F2-3D43CC8EA4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B2D556E-3369-6876-BC94-F864021C84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9619505"/>
              </p:ext>
            </p:extLst>
          </p:nvPr>
        </p:nvGraphicFramePr>
        <p:xfrm>
          <a:off x="1442720" y="0"/>
          <a:ext cx="9784080" cy="67367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66301">
                  <a:extLst>
                    <a:ext uri="{9D8B030D-6E8A-4147-A177-3AD203B41FA5}">
                      <a16:colId xmlns:a16="http://schemas.microsoft.com/office/drawing/2014/main" val="343470914"/>
                    </a:ext>
                  </a:extLst>
                </a:gridCol>
                <a:gridCol w="1925219">
                  <a:extLst>
                    <a:ext uri="{9D8B030D-6E8A-4147-A177-3AD203B41FA5}">
                      <a16:colId xmlns:a16="http://schemas.microsoft.com/office/drawing/2014/main" val="3477960137"/>
                    </a:ext>
                  </a:extLst>
                </a:gridCol>
                <a:gridCol w="765063">
                  <a:extLst>
                    <a:ext uri="{9D8B030D-6E8A-4147-A177-3AD203B41FA5}">
                      <a16:colId xmlns:a16="http://schemas.microsoft.com/office/drawing/2014/main" val="1257123722"/>
                    </a:ext>
                  </a:extLst>
                </a:gridCol>
                <a:gridCol w="1482856">
                  <a:extLst>
                    <a:ext uri="{9D8B030D-6E8A-4147-A177-3AD203B41FA5}">
                      <a16:colId xmlns:a16="http://schemas.microsoft.com/office/drawing/2014/main" val="2555856805"/>
                    </a:ext>
                  </a:extLst>
                </a:gridCol>
                <a:gridCol w="1088689">
                  <a:extLst>
                    <a:ext uri="{9D8B030D-6E8A-4147-A177-3AD203B41FA5}">
                      <a16:colId xmlns:a16="http://schemas.microsoft.com/office/drawing/2014/main" val="205636654"/>
                    </a:ext>
                  </a:extLst>
                </a:gridCol>
                <a:gridCol w="1046768">
                  <a:extLst>
                    <a:ext uri="{9D8B030D-6E8A-4147-A177-3AD203B41FA5}">
                      <a16:colId xmlns:a16="http://schemas.microsoft.com/office/drawing/2014/main" val="1518931608"/>
                    </a:ext>
                  </a:extLst>
                </a:gridCol>
                <a:gridCol w="993362">
                  <a:extLst>
                    <a:ext uri="{9D8B030D-6E8A-4147-A177-3AD203B41FA5}">
                      <a16:colId xmlns:a16="http://schemas.microsoft.com/office/drawing/2014/main" val="2046271049"/>
                    </a:ext>
                  </a:extLst>
                </a:gridCol>
                <a:gridCol w="1100175">
                  <a:extLst>
                    <a:ext uri="{9D8B030D-6E8A-4147-A177-3AD203B41FA5}">
                      <a16:colId xmlns:a16="http://schemas.microsoft.com/office/drawing/2014/main" val="1207342670"/>
                    </a:ext>
                  </a:extLst>
                </a:gridCol>
                <a:gridCol w="715647">
                  <a:extLst>
                    <a:ext uri="{9D8B030D-6E8A-4147-A177-3AD203B41FA5}">
                      <a16:colId xmlns:a16="http://schemas.microsoft.com/office/drawing/2014/main" val="90389281"/>
                    </a:ext>
                  </a:extLst>
                </a:gridCol>
              </a:tblGrid>
              <a:tr h="108957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Sn.</a:t>
                      </a:r>
                      <a:endParaRPr lang="en-IN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Name of State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Year of Signing MOU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Incidence</a:t>
                      </a:r>
                    </a:p>
                    <a:p>
                      <a:pPr algn="ctr" fontAlgn="ctr">
                        <a:buNone/>
                      </a:pPr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(</a:t>
                      </a:r>
                      <a:r>
                        <a:rPr lang="en-US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Estimated Burden) </a:t>
                      </a:r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of Childhood Cancer)of State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Percentage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Access at Start(%)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Access as of March 2025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District Reached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Hospital With CHSUs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extLst>
                  <a:ext uri="{0D108BD9-81ED-4DB2-BD59-A6C34878D82A}">
                    <a16:rowId xmlns:a16="http://schemas.microsoft.com/office/drawing/2014/main" val="1679668467"/>
                  </a:ext>
                </a:extLst>
              </a:tr>
              <a:tr h="18640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50" u="none" strike="noStrike">
                          <a:effectLst/>
                        </a:rPr>
                        <a:t>1</a:t>
                      </a:r>
                      <a:endParaRPr lang="en-IN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Punjab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2017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1543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2%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30%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32%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extLst>
                  <a:ext uri="{0D108BD9-81ED-4DB2-BD59-A6C34878D82A}">
                    <a16:rowId xmlns:a16="http://schemas.microsoft.com/office/drawing/2014/main" val="2156282306"/>
                  </a:ext>
                </a:extLst>
              </a:tr>
              <a:tr h="18640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50" u="none" strike="noStrike">
                          <a:effectLst/>
                        </a:rPr>
                        <a:t>2</a:t>
                      </a:r>
                      <a:endParaRPr lang="en-IN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Maharashtra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2019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6317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8.22%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49%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65%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36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extLst>
                  <a:ext uri="{0D108BD9-81ED-4DB2-BD59-A6C34878D82A}">
                    <a16:rowId xmlns:a16="http://schemas.microsoft.com/office/drawing/2014/main" val="3837719472"/>
                  </a:ext>
                </a:extLst>
              </a:tr>
              <a:tr h="18640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50" u="none" strike="noStrike">
                          <a:effectLst/>
                        </a:rPr>
                        <a:t>3</a:t>
                      </a:r>
                      <a:endParaRPr lang="en-IN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West Bengal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2020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5265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6.85%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32%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71%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extLst>
                  <a:ext uri="{0D108BD9-81ED-4DB2-BD59-A6C34878D82A}">
                    <a16:rowId xmlns:a16="http://schemas.microsoft.com/office/drawing/2014/main" val="2256691997"/>
                  </a:ext>
                </a:extLst>
              </a:tr>
              <a:tr h="18640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50" u="none" strike="noStrike">
                          <a:effectLst/>
                        </a:rPr>
                        <a:t>4</a:t>
                      </a:r>
                      <a:endParaRPr lang="en-IN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Tamil Nadu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2021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3624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4.71%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63%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76%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38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extLst>
                  <a:ext uri="{0D108BD9-81ED-4DB2-BD59-A6C34878D82A}">
                    <a16:rowId xmlns:a16="http://schemas.microsoft.com/office/drawing/2014/main" val="1458512897"/>
                  </a:ext>
                </a:extLst>
              </a:tr>
              <a:tr h="18640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50" u="none" strike="noStrike">
                          <a:effectLst/>
                        </a:rPr>
                        <a:t>5</a:t>
                      </a:r>
                      <a:endParaRPr lang="en-IN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Gujarat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2022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3666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4.77%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45%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57%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33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extLst>
                  <a:ext uri="{0D108BD9-81ED-4DB2-BD59-A6C34878D82A}">
                    <a16:rowId xmlns:a16="http://schemas.microsoft.com/office/drawing/2014/main" val="3012266560"/>
                  </a:ext>
                </a:extLst>
              </a:tr>
              <a:tr h="29802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50" u="none" strike="noStrike">
                          <a:effectLst/>
                        </a:rPr>
                        <a:t>6</a:t>
                      </a:r>
                      <a:endParaRPr lang="en-IN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Madhya Pradesh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2022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4946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8.62%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26%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46%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57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extLst>
                  <a:ext uri="{0D108BD9-81ED-4DB2-BD59-A6C34878D82A}">
                    <a16:rowId xmlns:a16="http://schemas.microsoft.com/office/drawing/2014/main" val="2150374279"/>
                  </a:ext>
                </a:extLst>
              </a:tr>
              <a:tr h="18640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50" u="none" strike="noStrike">
                          <a:effectLst/>
                        </a:rPr>
                        <a:t>7</a:t>
                      </a:r>
                      <a:endParaRPr lang="en-IN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Puducherry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2022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62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0.08%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63%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68%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extLst>
                  <a:ext uri="{0D108BD9-81ED-4DB2-BD59-A6C34878D82A}">
                    <a16:rowId xmlns:a16="http://schemas.microsoft.com/office/drawing/2014/main" val="2985126574"/>
                  </a:ext>
                </a:extLst>
              </a:tr>
              <a:tr h="18640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50" u="none" strike="noStrike">
                          <a:effectLst/>
                        </a:rPr>
                        <a:t>8</a:t>
                      </a:r>
                      <a:endParaRPr lang="en-IN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Uttarpradesh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2023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14700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19.13%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28%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47%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75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extLst>
                  <a:ext uri="{0D108BD9-81ED-4DB2-BD59-A6C34878D82A}">
                    <a16:rowId xmlns:a16="http://schemas.microsoft.com/office/drawing/2014/main" val="1058429957"/>
                  </a:ext>
                </a:extLst>
              </a:tr>
              <a:tr h="18640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50" u="none" strike="noStrike">
                          <a:effectLst/>
                        </a:rPr>
                        <a:t>9</a:t>
                      </a:r>
                      <a:endParaRPr lang="en-IN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Odisha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2025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2493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3.24%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22%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52%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30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extLst>
                  <a:ext uri="{0D108BD9-81ED-4DB2-BD59-A6C34878D82A}">
                    <a16:rowId xmlns:a16="http://schemas.microsoft.com/office/drawing/2014/main" val="2709606772"/>
                  </a:ext>
                </a:extLst>
              </a:tr>
              <a:tr h="18640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50" u="none" strike="noStrike">
                          <a:effectLst/>
                        </a:rPr>
                        <a:t> </a:t>
                      </a:r>
                      <a:endParaRPr lang="en-IN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IN" sz="16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Sub Total</a:t>
                      </a:r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6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6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42616</a:t>
                      </a:r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6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55%</a:t>
                      </a:r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6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40%</a:t>
                      </a:r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6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54% </a:t>
                      </a:r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6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319</a:t>
                      </a:r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6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88</a:t>
                      </a:r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extLst>
                  <a:ext uri="{0D108BD9-81ED-4DB2-BD59-A6C34878D82A}">
                    <a16:rowId xmlns:a16="http://schemas.microsoft.com/office/drawing/2014/main" val="1935563370"/>
                  </a:ext>
                </a:extLst>
              </a:tr>
              <a:tr h="44488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50" u="none" strike="noStrike">
                          <a:effectLst/>
                        </a:rPr>
                        <a:t>10</a:t>
                      </a:r>
                      <a:endParaRPr lang="en-IN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Karnataka(MOU requested)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2025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3405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4.43%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22%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31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extLst>
                  <a:ext uri="{0D108BD9-81ED-4DB2-BD59-A6C34878D82A}">
                    <a16:rowId xmlns:a16="http://schemas.microsoft.com/office/drawing/2014/main" val="92942442"/>
                  </a:ext>
                </a:extLst>
              </a:tr>
              <a:tr h="36703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50" u="none" strike="noStrike">
                          <a:effectLst/>
                        </a:rPr>
                        <a:t>11</a:t>
                      </a:r>
                      <a:endParaRPr lang="en-IN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Bihar (MOU requested)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2025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7976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10.38%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25%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38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extLst>
                  <a:ext uri="{0D108BD9-81ED-4DB2-BD59-A6C34878D82A}">
                    <a16:rowId xmlns:a16="http://schemas.microsoft.com/office/drawing/2014/main" val="3787224006"/>
                  </a:ext>
                </a:extLst>
              </a:tr>
              <a:tr h="36703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50" u="none" strike="noStrike">
                          <a:effectLst/>
                        </a:rPr>
                        <a:t>12</a:t>
                      </a:r>
                      <a:endParaRPr lang="en-IN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Tripura (MOU requested)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2025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214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0.27%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24%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extLst>
                  <a:ext uri="{0D108BD9-81ED-4DB2-BD59-A6C34878D82A}">
                    <a16:rowId xmlns:a16="http://schemas.microsoft.com/office/drawing/2014/main" val="1013830311"/>
                  </a:ext>
                </a:extLst>
              </a:tr>
              <a:tr h="44488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50" u="none" strike="noStrike">
                          <a:effectLst/>
                        </a:rPr>
                        <a:t>13</a:t>
                      </a:r>
                      <a:endParaRPr lang="en-IN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Haryana ( letter being submitted)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2026 Q3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1590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2.07%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extLst>
                  <a:ext uri="{0D108BD9-81ED-4DB2-BD59-A6C34878D82A}">
                    <a16:rowId xmlns:a16="http://schemas.microsoft.com/office/drawing/2014/main" val="1209999797"/>
                  </a:ext>
                </a:extLst>
              </a:tr>
              <a:tr h="59075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50" u="none" strike="noStrike">
                          <a:effectLst/>
                        </a:rPr>
                        <a:t>14</a:t>
                      </a:r>
                      <a:endParaRPr lang="en-IN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Himachal Pradesh ( letter being submitted)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2026 Q3 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376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0.49%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extLst>
                  <a:ext uri="{0D108BD9-81ED-4DB2-BD59-A6C34878D82A}">
                    <a16:rowId xmlns:a16="http://schemas.microsoft.com/office/drawing/2014/main" val="1262722319"/>
                  </a:ext>
                </a:extLst>
              </a:tr>
              <a:tr h="44339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50" u="none" strike="noStrike">
                          <a:effectLst/>
                        </a:rPr>
                        <a:t>13</a:t>
                      </a:r>
                      <a:endParaRPr lang="en-IN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Chhattisgarh(ICCI Workshop)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Apr-26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1680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2.19%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N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33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extLst>
                  <a:ext uri="{0D108BD9-81ED-4DB2-BD59-A6C34878D82A}">
                    <a16:rowId xmlns:a16="http://schemas.microsoft.com/office/drawing/2014/main" val="2608815568"/>
                  </a:ext>
                </a:extLst>
              </a:tr>
              <a:tr h="36703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50" u="none" strike="noStrike" dirty="0">
                          <a:effectLst/>
                        </a:rPr>
                        <a:t>14</a:t>
                      </a:r>
                      <a:endParaRPr lang="en-IN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Assam (ICCI Workshop)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May-26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2075</a:t>
                      </a:r>
                      <a:endParaRPr lang="en-IN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2.70%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23%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IN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52%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35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IN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extLst>
                  <a:ext uri="{0D108BD9-81ED-4DB2-BD59-A6C34878D82A}">
                    <a16:rowId xmlns:a16="http://schemas.microsoft.com/office/drawing/2014/main" val="317496184"/>
                  </a:ext>
                </a:extLst>
              </a:tr>
              <a:tr h="171049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50" u="none" strike="noStrike">
                          <a:effectLst/>
                        </a:rPr>
                        <a:t> </a:t>
                      </a:r>
                      <a:endParaRPr lang="en-IN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6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Subtotal </a:t>
                      </a:r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6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6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17316</a:t>
                      </a:r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600" b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22.55%</a:t>
                      </a:r>
                      <a:endParaRPr lang="en-IN" sz="16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6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6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47%</a:t>
                      </a:r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6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179</a:t>
                      </a:r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6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</a:t>
                      </a:r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extLst>
                  <a:ext uri="{0D108BD9-81ED-4DB2-BD59-A6C34878D82A}">
                    <a16:rowId xmlns:a16="http://schemas.microsoft.com/office/drawing/2014/main" val="781840102"/>
                  </a:ext>
                </a:extLst>
              </a:tr>
              <a:tr h="31992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50" u="none" strike="noStrike">
                          <a:effectLst/>
                        </a:rPr>
                        <a:t> </a:t>
                      </a:r>
                      <a:endParaRPr lang="en-IN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b="1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Total for 2026</a:t>
                      </a:r>
                      <a:endParaRPr lang="en-IN" sz="1800" b="1" i="0" u="none" strike="noStrike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b="1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N" sz="1800" b="1" i="0" u="none" strike="noStrike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b="1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59932</a:t>
                      </a:r>
                      <a:endParaRPr lang="en-IN" sz="1800" b="1" i="0" u="none" strike="noStrike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b="1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78%</a:t>
                      </a:r>
                      <a:endParaRPr lang="en-IN" sz="1800" b="1" i="0" u="none" strike="noStrike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b="1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N" sz="1800" b="1" i="0" u="none" strike="noStrike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b="1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N" sz="1800" b="1" i="0" u="none" strike="noStrike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b="1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498</a:t>
                      </a:r>
                      <a:endParaRPr lang="en-IN" sz="1800" b="1" i="0" u="none" strike="noStrike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800" b="1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107</a:t>
                      </a:r>
                      <a:endParaRPr lang="en-IN" sz="1800" b="1" i="0" u="none" strike="noStrike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352" marR="5352" marT="5352" marB="0" anchor="ctr"/>
                </a:tc>
                <a:extLst>
                  <a:ext uri="{0D108BD9-81ED-4DB2-BD59-A6C34878D82A}">
                    <a16:rowId xmlns:a16="http://schemas.microsoft.com/office/drawing/2014/main" val="311518559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E164F9D-7541-5E51-39CE-881750D793EF}"/>
              </a:ext>
            </a:extLst>
          </p:cNvPr>
          <p:cNvSpPr txBox="1"/>
          <p:nvPr/>
        </p:nvSpPr>
        <p:spPr>
          <a:xfrm rot="16200000">
            <a:off x="-2507878" y="3140350"/>
            <a:ext cx="6458482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Where We Are Today  - May 2026</a:t>
            </a:r>
            <a:endParaRPr lang="en-IN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5CD110-C107-11AB-867D-EB072768C09F}"/>
              </a:ext>
            </a:extLst>
          </p:cNvPr>
          <p:cNvSpPr txBox="1"/>
          <p:nvPr/>
        </p:nvSpPr>
        <p:spPr>
          <a:xfrm>
            <a:off x="982974" y="18830"/>
            <a:ext cx="30512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>
                <a:highlight>
                  <a:srgbClr val="FFFF00"/>
                </a:highlight>
              </a:rPr>
              <a:t>By 2026 – 78% incidence</a:t>
            </a:r>
          </a:p>
        </p:txBody>
      </p:sp>
    </p:spTree>
    <p:extLst>
      <p:ext uri="{BB962C8B-B14F-4D97-AF65-F5344CB8AC3E}">
        <p14:creationId xmlns:p14="http://schemas.microsoft.com/office/powerpoint/2010/main" val="32146998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11702-675C-8D38-CA87-9ABE5E920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2B57B99-5CE1-1E91-A93C-361D9052B2DD}"/>
              </a:ext>
            </a:extLst>
          </p:cNvPr>
          <p:cNvSpPr txBox="1"/>
          <p:nvPr/>
        </p:nvSpPr>
        <p:spPr>
          <a:xfrm rot="16200000">
            <a:off x="-2612031" y="3140351"/>
            <a:ext cx="6458482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Where We Are Today  - May 2026</a:t>
            </a:r>
            <a:endParaRPr lang="en-IN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A849EA-FBAF-42F5-5B1F-7C574C21D6C9}"/>
              </a:ext>
            </a:extLst>
          </p:cNvPr>
          <p:cNvSpPr txBox="1"/>
          <p:nvPr/>
        </p:nvSpPr>
        <p:spPr>
          <a:xfrm>
            <a:off x="1310311" y="5918479"/>
            <a:ext cx="108574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+mj-lt"/>
                <a:cs typeface="Times New Roman" panose="02020603050405020304" pitchFamily="18" charset="0"/>
              </a:rPr>
              <a:t>Bi annually the State Care Coordination Center undertakes a comprehensive survey and mapping on present status of Pediatric Oncology services in the state. A</a:t>
            </a:r>
            <a:r>
              <a:rPr lang="en-IN" i="1" dirty="0" err="1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ll</a:t>
            </a:r>
            <a:r>
              <a:rPr lang="en-IN" i="1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 hospitals in the state are mapped to seek  any information about children being  treated for cancer. This is through telephonic conversations, visits and feasibility reports </a:t>
            </a:r>
            <a:r>
              <a:rPr lang="en-US" i="1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IN" i="1" dirty="0">
                <a:solidFill>
                  <a:srgbClr val="000000"/>
                </a:solidFill>
                <a:effectLst/>
                <a:latin typeface="+mj-lt"/>
                <a:ea typeface="Arial" panose="020B0604020202020204" pitchFamily="34" charset="0"/>
                <a:cs typeface="Times New Roman" panose="02020603050405020304" pitchFamily="18" charset="0"/>
              </a:rPr>
              <a:t>This also helps to identify current centres and those that need to be  developed as PCUs and COEs.</a:t>
            </a:r>
            <a:endParaRPr lang="en-IN" i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Shape 6">
            <a:extLst>
              <a:ext uri="{FF2B5EF4-FFF2-40B4-BE49-F238E27FC236}">
                <a16:creationId xmlns:a16="http://schemas.microsoft.com/office/drawing/2014/main" id="{BCFFA44F-B9B2-100E-AACA-FBC15831D694}"/>
              </a:ext>
            </a:extLst>
          </p:cNvPr>
          <p:cNvSpPr/>
          <p:nvPr/>
        </p:nvSpPr>
        <p:spPr>
          <a:xfrm>
            <a:off x="1223032" y="575933"/>
            <a:ext cx="5266258" cy="9541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B8D0EE"/>
            </a:solidFill>
            <a:prstDash val="solid"/>
          </a:ln>
        </p:spPr>
        <p:txBody>
          <a:bodyPr/>
          <a:lstStyle/>
          <a:p>
            <a:r>
              <a:rPr lang="en-US" sz="3200" b="1" dirty="0">
                <a:solidFill>
                  <a:srgbClr val="1B3A6B"/>
                </a:solidFill>
              </a:rPr>
              <a:t>968 </a:t>
            </a:r>
            <a:r>
              <a:rPr lang="en-US" dirty="0">
                <a:solidFill>
                  <a:srgbClr val="1A1A2E"/>
                </a:solidFill>
              </a:rPr>
              <a:t>hospitals mapped across India, State wise- cancer facilities'/Medical colleges referring children </a:t>
            </a:r>
            <a:endParaRPr lang="en-US" sz="3200" dirty="0"/>
          </a:p>
        </p:txBody>
      </p:sp>
      <p:sp>
        <p:nvSpPr>
          <p:cNvPr id="12" name="Shape 8">
            <a:extLst>
              <a:ext uri="{FF2B5EF4-FFF2-40B4-BE49-F238E27FC236}">
                <a16:creationId xmlns:a16="http://schemas.microsoft.com/office/drawing/2014/main" id="{CFC1B3CA-4466-4244-2A00-98223E85AE3F}"/>
              </a:ext>
            </a:extLst>
          </p:cNvPr>
          <p:cNvSpPr/>
          <p:nvPr/>
        </p:nvSpPr>
        <p:spPr>
          <a:xfrm>
            <a:off x="1234419" y="1681913"/>
            <a:ext cx="4594371" cy="6583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B8D0EE"/>
            </a:solidFill>
            <a:prstDash val="solid"/>
          </a:ln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rgbClr val="1B3A6B"/>
                </a:solidFill>
              </a:rPr>
              <a:t>627 </a:t>
            </a:r>
            <a:r>
              <a:rPr lang="en-US" dirty="0">
                <a:solidFill>
                  <a:srgbClr val="1A1A2E"/>
                </a:solidFill>
              </a:rPr>
              <a:t>hospitals treating /referring</a:t>
            </a:r>
            <a:r>
              <a:rPr lang="en-US" sz="3200" dirty="0"/>
              <a:t> </a:t>
            </a:r>
            <a:r>
              <a:rPr lang="en-US" dirty="0">
                <a:solidFill>
                  <a:srgbClr val="1A1A2E"/>
                </a:solidFill>
              </a:rPr>
              <a:t>childhood  cancer</a:t>
            </a:r>
            <a:endParaRPr lang="en-US" sz="3200" dirty="0"/>
          </a:p>
          <a:p>
            <a:endParaRPr lang="en-IN" dirty="0"/>
          </a:p>
        </p:txBody>
      </p:sp>
      <p:graphicFrame>
        <p:nvGraphicFramePr>
          <p:cNvPr id="14" name="Table 0">
            <a:extLst>
              <a:ext uri="{FF2B5EF4-FFF2-40B4-BE49-F238E27FC236}">
                <a16:creationId xmlns:a16="http://schemas.microsoft.com/office/drawing/2014/main" id="{E8F79F0C-17BB-90E2-DAB1-80A8898850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597183"/>
              </p:ext>
            </p:extLst>
          </p:nvPr>
        </p:nvGraphicFramePr>
        <p:xfrm>
          <a:off x="7301104" y="164351"/>
          <a:ext cx="4605760" cy="2084832"/>
        </p:xfrm>
        <a:graphic>
          <a:graphicData uri="http://schemas.openxmlformats.org/drawingml/2006/table">
            <a:tbl>
              <a:tblPr/>
              <a:tblGrid>
                <a:gridCol w="14654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48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54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7472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Region</a:t>
                      </a:r>
                      <a:endParaRPr lang="en-US" sz="14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Mapped 26-27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Treating Children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East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104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85</a:t>
                      </a:r>
                      <a:endParaRPr lang="en-US" sz="14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North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398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252</a:t>
                      </a:r>
                      <a:endParaRPr lang="en-US" sz="14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South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209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116</a:t>
                      </a:r>
                      <a:endParaRPr lang="en-US" sz="14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West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257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174</a:t>
                      </a:r>
                      <a:endParaRPr lang="en-US" sz="14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Grand Total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968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627</a:t>
                      </a:r>
                      <a:endParaRPr lang="en-US" sz="14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Text 13">
            <a:extLst>
              <a:ext uri="{FF2B5EF4-FFF2-40B4-BE49-F238E27FC236}">
                <a16:creationId xmlns:a16="http://schemas.microsoft.com/office/drawing/2014/main" id="{E760DE87-E9A1-29E6-DDF6-45B587D53CA9}"/>
              </a:ext>
            </a:extLst>
          </p:cNvPr>
          <p:cNvSpPr/>
          <p:nvPr/>
        </p:nvSpPr>
        <p:spPr>
          <a:xfrm>
            <a:off x="1234420" y="2605279"/>
            <a:ext cx="393192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Hospitals by Patient Load</a:t>
            </a:r>
            <a:endParaRPr lang="en-US" sz="1600" dirty="0">
              <a:solidFill>
                <a:srgbClr val="FF0000"/>
              </a:solidFill>
            </a:endParaRPr>
          </a:p>
        </p:txBody>
      </p:sp>
      <p:graphicFrame>
        <p:nvGraphicFramePr>
          <p:cNvPr id="16" name="Table 1">
            <a:extLst>
              <a:ext uri="{FF2B5EF4-FFF2-40B4-BE49-F238E27FC236}">
                <a16:creationId xmlns:a16="http://schemas.microsoft.com/office/drawing/2014/main" id="{71D03886-12A9-6610-2021-E87AD52EBC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675949"/>
              </p:ext>
            </p:extLst>
          </p:nvPr>
        </p:nvGraphicFramePr>
        <p:xfrm>
          <a:off x="1310311" y="2926855"/>
          <a:ext cx="5421837" cy="2926080"/>
        </p:xfrm>
        <a:graphic>
          <a:graphicData uri="http://schemas.openxmlformats.org/drawingml/2006/table">
            <a:tbl>
              <a:tblPr/>
              <a:tblGrid>
                <a:gridCol w="10301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8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48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8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48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90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132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15468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Category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North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East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West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South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Pan India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% of Total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&gt; 300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15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6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6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6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33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5%</a:t>
                      </a:r>
                      <a:endParaRPr lang="en-US" sz="16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150-299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24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9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11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16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60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10%</a:t>
                      </a:r>
                      <a:endParaRPr lang="en-US" sz="16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100-149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15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9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13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18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55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9%</a:t>
                      </a:r>
                      <a:endParaRPr lang="en-US" sz="16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50-99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39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21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18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33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111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18%</a:t>
                      </a:r>
                      <a:endParaRPr lang="en-US" sz="16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30-49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30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12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30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19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91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15%</a:t>
                      </a:r>
                      <a:endParaRPr lang="en-US" sz="16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&lt;30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129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28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96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24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277</a:t>
                      </a:r>
                      <a:endParaRPr lang="en-US" sz="16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44%</a:t>
                      </a:r>
                      <a:endParaRPr lang="en-US" sz="16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5468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Total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252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85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174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116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627</a:t>
                      </a:r>
                      <a:endParaRPr lang="en-US" sz="16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100%</a:t>
                      </a:r>
                      <a:endParaRPr lang="en-US" sz="160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7" name="Text 14">
            <a:extLst>
              <a:ext uri="{FF2B5EF4-FFF2-40B4-BE49-F238E27FC236}">
                <a16:creationId xmlns:a16="http://schemas.microsoft.com/office/drawing/2014/main" id="{E9CDBF13-B4ED-62CC-D526-D1FC301B4068}"/>
              </a:ext>
            </a:extLst>
          </p:cNvPr>
          <p:cNvSpPr/>
          <p:nvPr/>
        </p:nvSpPr>
        <p:spPr>
          <a:xfrm>
            <a:off x="7301104" y="2752490"/>
            <a:ext cx="3657600" cy="256032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Hospitals by Type</a:t>
            </a:r>
            <a:endParaRPr lang="en-US" sz="1600" dirty="0">
              <a:solidFill>
                <a:srgbClr val="FF0000"/>
              </a:solidFill>
            </a:endParaRPr>
          </a:p>
        </p:txBody>
      </p:sp>
      <p:graphicFrame>
        <p:nvGraphicFramePr>
          <p:cNvPr id="18" name="Table 2">
            <a:extLst>
              <a:ext uri="{FF2B5EF4-FFF2-40B4-BE49-F238E27FC236}">
                <a16:creationId xmlns:a16="http://schemas.microsoft.com/office/drawing/2014/main" id="{70E229C7-CC56-1801-9CD3-0EEA8135FF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193414"/>
              </p:ext>
            </p:extLst>
          </p:nvPr>
        </p:nvGraphicFramePr>
        <p:xfrm>
          <a:off x="7069394" y="3054671"/>
          <a:ext cx="5004620" cy="2244919"/>
        </p:xfrm>
        <a:graphic>
          <a:graphicData uri="http://schemas.openxmlformats.org/drawingml/2006/table">
            <a:tbl>
              <a:tblPr/>
              <a:tblGrid>
                <a:gridCol w="1115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3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794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8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72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651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48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823823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Type of Hospital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North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East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West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South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Pan India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% of Total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274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Government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106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34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25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28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193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31%</a:t>
                      </a:r>
                      <a:endParaRPr lang="en-US" sz="1400" b="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274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Private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138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39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115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73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365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58%</a:t>
                      </a:r>
                      <a:endParaRPr lang="en-US" sz="1400" b="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F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274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Trust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8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12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34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15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dirty="0">
                          <a:solidFill>
                            <a:srgbClr val="1A1A2E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69</a:t>
                      </a:r>
                      <a:endParaRPr lang="en-US" sz="1400" dirty="0"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11%</a:t>
                      </a:r>
                      <a:endParaRPr lang="en-US" sz="1400" b="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5274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Total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252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85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174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116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627</a:t>
                      </a:r>
                      <a:endParaRPr lang="en-US" sz="1400" dirty="0">
                        <a:solidFill>
                          <a:schemeClr val="tx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sz="1400" b="0" dirty="0">
                          <a:solidFill>
                            <a:srgbClr val="FF0000"/>
                          </a:solidFill>
                          <a:latin typeface="Calibri" pitchFamily="34" charset="0"/>
                          <a:ea typeface="Calibri" pitchFamily="34" charset="-122"/>
                          <a:cs typeface="Calibri" pitchFamily="34" charset="-120"/>
                        </a:rPr>
                        <a:t>100%</a:t>
                      </a:r>
                      <a:endParaRPr lang="en-US" sz="1400" b="0" dirty="0">
                        <a:solidFill>
                          <a:srgbClr val="FF0000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0D4E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" name="Shape 1">
            <a:extLst>
              <a:ext uri="{FF2B5EF4-FFF2-40B4-BE49-F238E27FC236}">
                <a16:creationId xmlns:a16="http://schemas.microsoft.com/office/drawing/2014/main" id="{9ABC9810-8875-6000-BAEB-C9BA4A8512CF}"/>
              </a:ext>
            </a:extLst>
          </p:cNvPr>
          <p:cNvSpPr/>
          <p:nvPr/>
        </p:nvSpPr>
        <p:spPr>
          <a:xfrm>
            <a:off x="1223033" y="531"/>
            <a:ext cx="4741705" cy="4534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1B3A6B"/>
            </a:solidFill>
            <a:prstDash val="solid"/>
          </a:ln>
        </p:spPr>
        <p:txBody>
          <a:bodyPr/>
          <a:lstStyle/>
          <a:p>
            <a:r>
              <a:rPr lang="en-US" sz="1800" b="1" dirty="0">
                <a:solidFill>
                  <a:schemeClr val="tx1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Hospital Mapping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4841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">
          <a:extLst>
            <a:ext uri="{FF2B5EF4-FFF2-40B4-BE49-F238E27FC236}">
              <a16:creationId xmlns:a16="http://schemas.microsoft.com/office/drawing/2014/main" id="{BBB62084-708D-1B49-DCC1-E1844C22C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CB649576-E788-563A-F863-51D12971F09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8052" y="2069675"/>
            <a:ext cx="5049078" cy="1956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502878"/>
              </a:buClr>
              <a:buSzPts val="3600"/>
            </a:pPr>
            <a:r>
              <a:rPr lang="en-US" sz="3600" b="1" dirty="0"/>
              <a:t>State Government Engagement Expansion by 2030</a:t>
            </a:r>
            <a:endParaRPr b="1" dirty="0"/>
          </a:p>
        </p:txBody>
      </p:sp>
      <p:pic>
        <p:nvPicPr>
          <p:cNvPr id="112" name="Google Shape;112;p2" title="Screenshot 2026-05-20 155047.png">
            <a:extLst>
              <a:ext uri="{FF2B5EF4-FFF2-40B4-BE49-F238E27FC236}">
                <a16:creationId xmlns:a16="http://schemas.microsoft.com/office/drawing/2014/main" id="{BE4C0CBE-9AD4-752A-D452-27FE36C4790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>
            <a:off x="60350" y="-111125"/>
            <a:ext cx="12192000" cy="122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 title="Screenshot 2026-05-20 155047.png">
            <a:extLst>
              <a:ext uri="{FF2B5EF4-FFF2-40B4-BE49-F238E27FC236}">
                <a16:creationId xmlns:a16="http://schemas.microsoft.com/office/drawing/2014/main" id="{624B53E4-FB50-0E42-8049-04AFCE0303B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 rot="10800000">
            <a:off x="-124450" y="5893843"/>
            <a:ext cx="12376800" cy="12225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8F5BC5-5085-BB62-598B-BAFD874D8DEE}"/>
              </a:ext>
            </a:extLst>
          </p:cNvPr>
          <p:cNvSpPr txBox="1"/>
          <p:nvPr/>
        </p:nvSpPr>
        <p:spPr>
          <a:xfrm>
            <a:off x="5796171" y="1249797"/>
            <a:ext cx="618710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Expansion across remaining high-burden and underserved states </a:t>
            </a:r>
          </a:p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Progressive integration of Childhood Cancer Divisions/Districts (CCDDs),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Samanvay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Kendras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 referral ecosystems </a:t>
            </a:r>
          </a:p>
          <a:p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Building toward: </a:t>
            </a:r>
          </a:p>
          <a:p>
            <a:pPr lvl="1"/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100% national incidence coverage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Potential reach across </a:t>
            </a:r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districts of India</a:t>
            </a:r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/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nationwide integrated childhood cancer ecosystem </a:t>
            </a:r>
          </a:p>
          <a:p>
            <a:r>
              <a:rPr lang="en-US" sz="1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1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D73880-F86E-9B76-A8C2-C9FA2ED714E7}"/>
              </a:ext>
            </a:extLst>
          </p:cNvPr>
          <p:cNvSpPr txBox="1"/>
          <p:nvPr/>
        </p:nvSpPr>
        <p:spPr>
          <a:xfrm>
            <a:off x="1099354" y="5347347"/>
            <a:ext cx="99291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2030 Goal : Every child with cancer — regardless of geography — connected to systems for detection, referral, treatment, financial protection, survivorship, and continuity of care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841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">
          <a:extLst>
            <a:ext uri="{FF2B5EF4-FFF2-40B4-BE49-F238E27FC236}">
              <a16:creationId xmlns:a16="http://schemas.microsoft.com/office/drawing/2014/main" id="{3D22EB88-2FFC-B7C3-3EC8-63AC1270C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" title="Screenshot 2026-05-20 155047.png">
            <a:extLst>
              <a:ext uri="{FF2B5EF4-FFF2-40B4-BE49-F238E27FC236}">
                <a16:creationId xmlns:a16="http://schemas.microsoft.com/office/drawing/2014/main" id="{2BA00AFD-FAF4-8F07-EA71-3B6ED9C862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>
            <a:off x="60350" y="-111125"/>
            <a:ext cx="12192000" cy="122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 title="Screenshot 2026-05-20 155047.png">
            <a:extLst>
              <a:ext uri="{FF2B5EF4-FFF2-40B4-BE49-F238E27FC236}">
                <a16:creationId xmlns:a16="http://schemas.microsoft.com/office/drawing/2014/main" id="{2A589DDC-629A-87AD-F6AB-048F529A48A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 rot="10800000">
            <a:off x="-32050" y="5635425"/>
            <a:ext cx="12376800" cy="122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">
            <a:extLst>
              <a:ext uri="{FF2B5EF4-FFF2-40B4-BE49-F238E27FC236}">
                <a16:creationId xmlns:a16="http://schemas.microsoft.com/office/drawing/2014/main" id="{6793F79A-0023-2F98-8FAB-423C47F72CA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6600" y="1111450"/>
            <a:ext cx="3438999" cy="135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>
            <a:extLst>
              <a:ext uri="{FF2B5EF4-FFF2-40B4-BE49-F238E27FC236}">
                <a16:creationId xmlns:a16="http://schemas.microsoft.com/office/drawing/2014/main" id="{C5A056CB-13F5-9D43-CDE8-C830F46A349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5876" y="4073971"/>
            <a:ext cx="3874125" cy="1142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37738C-3135-4D99-78E9-06DD343996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4209" y="198783"/>
            <a:ext cx="4968796" cy="626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8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16544-AFC7-201C-3A4B-0325C662D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125EF00-4B67-D18A-E7AE-15529E81E2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038581"/>
              </p:ext>
            </p:extLst>
          </p:nvPr>
        </p:nvGraphicFramePr>
        <p:xfrm>
          <a:off x="1026160" y="250827"/>
          <a:ext cx="10810240" cy="63563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0114">
                  <a:extLst>
                    <a:ext uri="{9D8B030D-6E8A-4147-A177-3AD203B41FA5}">
                      <a16:colId xmlns:a16="http://schemas.microsoft.com/office/drawing/2014/main" val="1038457595"/>
                    </a:ext>
                  </a:extLst>
                </a:gridCol>
                <a:gridCol w="1601807">
                  <a:extLst>
                    <a:ext uri="{9D8B030D-6E8A-4147-A177-3AD203B41FA5}">
                      <a16:colId xmlns:a16="http://schemas.microsoft.com/office/drawing/2014/main" val="124575230"/>
                    </a:ext>
                  </a:extLst>
                </a:gridCol>
                <a:gridCol w="2618453">
                  <a:extLst>
                    <a:ext uri="{9D8B030D-6E8A-4147-A177-3AD203B41FA5}">
                      <a16:colId xmlns:a16="http://schemas.microsoft.com/office/drawing/2014/main" val="4032062391"/>
                    </a:ext>
                  </a:extLst>
                </a:gridCol>
                <a:gridCol w="934379">
                  <a:extLst>
                    <a:ext uri="{9D8B030D-6E8A-4147-A177-3AD203B41FA5}">
                      <a16:colId xmlns:a16="http://schemas.microsoft.com/office/drawing/2014/main" val="1351976016"/>
                    </a:ext>
                  </a:extLst>
                </a:gridCol>
                <a:gridCol w="947355">
                  <a:extLst>
                    <a:ext uri="{9D8B030D-6E8A-4147-A177-3AD203B41FA5}">
                      <a16:colId xmlns:a16="http://schemas.microsoft.com/office/drawing/2014/main" val="4197199973"/>
                    </a:ext>
                  </a:extLst>
                </a:gridCol>
                <a:gridCol w="734985">
                  <a:extLst>
                    <a:ext uri="{9D8B030D-6E8A-4147-A177-3AD203B41FA5}">
                      <a16:colId xmlns:a16="http://schemas.microsoft.com/office/drawing/2014/main" val="709293616"/>
                    </a:ext>
                  </a:extLst>
                </a:gridCol>
                <a:gridCol w="937643">
                  <a:extLst>
                    <a:ext uri="{9D8B030D-6E8A-4147-A177-3AD203B41FA5}">
                      <a16:colId xmlns:a16="http://schemas.microsoft.com/office/drawing/2014/main" val="454385025"/>
                    </a:ext>
                  </a:extLst>
                </a:gridCol>
                <a:gridCol w="2285504">
                  <a:extLst>
                    <a:ext uri="{9D8B030D-6E8A-4147-A177-3AD203B41FA5}">
                      <a16:colId xmlns:a16="http://schemas.microsoft.com/office/drawing/2014/main" val="3389898146"/>
                    </a:ext>
                  </a:extLst>
                </a:gridCol>
              </a:tblGrid>
              <a:tr h="226349">
                <a:tc gridSpan="8"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Table 3 : Childhood Cancer District Outreach  Frame Work for Early Detection and Diagnosis – </a:t>
                      </a:r>
                      <a:r>
                        <a:rPr lang="en-US" sz="1400" b="1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Sajhakaran</a:t>
                      </a:r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354730"/>
                  </a:ext>
                </a:extLst>
              </a:tr>
              <a:tr h="66712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Block</a:t>
                      </a:r>
                      <a:endParaRPr lang="en-IN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Category</a:t>
                      </a:r>
                      <a:endParaRPr lang="en-IN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States/</a:t>
                      </a:r>
                      <a:r>
                        <a:rPr lang="en-IN" sz="1400" b="1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Uts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Estimated Burden of Childhood Cancer</a:t>
                      </a:r>
                      <a:endParaRPr lang="en-US" sz="14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% of total incidence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1" u="none" strike="noStrike" dirty="0" err="1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No.of</a:t>
                      </a:r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Districts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% of India's 806 Districts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Status Summary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extLst>
                  <a:ext uri="{0D108BD9-81ED-4DB2-BD59-A6C34878D82A}">
                    <a16:rowId xmlns:a16="http://schemas.microsoft.com/office/drawing/2014/main" val="1751328361"/>
                  </a:ext>
                </a:extLst>
              </a:tr>
              <a:tr h="91528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0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Block 1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b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Formal State Partnership</a:t>
                      </a:r>
                      <a:endParaRPr lang="en-IN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Punjab, Tamil Nadu, Gujarat, Maharashtra, West Bengal, Madhya Pradesh, Uttar Pradesh, Puducherry, Odisha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42616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55%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0" u="none" strike="noStrike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319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0" u="none" strike="noStrike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40%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Formal MOU with State Govts/Departments of Health or Education, active </a:t>
                      </a:r>
                      <a:r>
                        <a:rPr lang="en-US" sz="1400" b="0" u="none" strike="noStrike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Samanvay</a:t>
                      </a:r>
                      <a:r>
                        <a:rPr lang="en-US" sz="1400" b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1400" b="0" u="none" strike="noStrike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Kendras</a:t>
                      </a:r>
                      <a:r>
                        <a:rPr lang="en-US" sz="1400" b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&amp; Mapped Hospitals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extLst>
                  <a:ext uri="{0D108BD9-81ED-4DB2-BD59-A6C34878D82A}">
                    <a16:rowId xmlns:a16="http://schemas.microsoft.com/office/drawing/2014/main" val="4107424799"/>
                  </a:ext>
                </a:extLst>
              </a:tr>
              <a:tr h="899506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0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Block 2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Working Towards Formal Engagement Samanvay Kendras-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Karnataka, Bihar, Tripura, Haryana and Himachal, Chattisgarh and Assam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17316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23%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0" u="none" strike="noStrike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179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0" u="none" strike="noStrike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22%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formal MoUs in progress. Operational Samanvay Kendras, 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extLst>
                  <a:ext uri="{0D108BD9-81ED-4DB2-BD59-A6C34878D82A}">
                    <a16:rowId xmlns:a16="http://schemas.microsoft.com/office/drawing/2014/main" val="1186226227"/>
                  </a:ext>
                </a:extLst>
              </a:tr>
              <a:tr h="1144107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0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Block3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20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Programatic Presence </a:t>
                      </a:r>
                      <a:endParaRPr lang="en-IN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Jammu &amp; Kashmir,  Delhi,Chandigarh  ,Goa, Telengana, Kerala, Uttrakhand, Rajasthan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9134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12%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0" u="none" strike="noStrike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153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0" u="none" strike="noStrike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19%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  formal Govt engagement yet ; Direct Services, hospital Partnerships, outreach, data mapping, 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extLst>
                  <a:ext uri="{0D108BD9-81ED-4DB2-BD59-A6C34878D82A}">
                    <a16:rowId xmlns:a16="http://schemas.microsoft.com/office/drawing/2014/main" val="3721924244"/>
                  </a:ext>
                </a:extLst>
              </a:tr>
              <a:tr h="1633312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0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Block 4</a:t>
                      </a:r>
                      <a:endParaRPr lang="en-IN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Future Expansion (Not Yet Reached)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Andhra Pradesh, Arunachal Pradesh,  Jharkhand, Manipur, Meghalaya, Mizoram. Nagaland,Sikkim, Dadar &amp; Nagar Haveli,Daman Diu, Lakshwadeep,Laddak,Adman &amp; Nicobar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7739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10%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0" u="none" strike="noStrike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156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0" u="none" strike="noStrike" dirty="0"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19%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Planned 2026-30 expansion under CCC India and </a:t>
                      </a:r>
                      <a:r>
                        <a:rPr lang="en-US" sz="1400" b="0" u="none" strike="noStrike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Canshala</a:t>
                      </a:r>
                      <a:r>
                        <a:rPr lang="en-US" sz="1400" b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for life project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extLst>
                  <a:ext uri="{0D108BD9-81ED-4DB2-BD59-A6C34878D82A}">
                    <a16:rowId xmlns:a16="http://schemas.microsoft.com/office/drawing/2014/main" val="403237670"/>
                  </a:ext>
                </a:extLst>
              </a:tr>
              <a:tr h="481313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0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N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2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Total (National Coverage Framework by 2030</a:t>
                      </a:r>
                      <a:endParaRPr lang="en-US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36 States/</a:t>
                      </a:r>
                      <a:r>
                        <a:rPr lang="en-IN" sz="1400" b="1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Uts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76805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807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100%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National Coverage Framework by </a:t>
                      </a:r>
                      <a:r>
                        <a:rPr lang="en-US" sz="1400" b="1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CanKids</a:t>
                      </a:r>
                      <a:r>
                        <a:rPr lang="en-US" sz="1400" b="1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KidsCan</a:t>
                      </a:r>
                      <a:endParaRPr lang="en-US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extLst>
                  <a:ext uri="{0D108BD9-81ED-4DB2-BD59-A6C34878D82A}">
                    <a16:rowId xmlns:a16="http://schemas.microsoft.com/office/drawing/2014/main" val="1205525853"/>
                  </a:ext>
                </a:extLst>
              </a:tr>
              <a:tr h="19726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5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N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05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N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10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10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10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10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100" b="0" u="none" strike="noStrike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IN" sz="1100" b="0" u="none" strike="noStrike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IN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5771" marR="5771" marT="5771" marB="0" anchor="ctr"/>
                </a:tc>
                <a:extLst>
                  <a:ext uri="{0D108BD9-81ED-4DB2-BD59-A6C34878D82A}">
                    <a16:rowId xmlns:a16="http://schemas.microsoft.com/office/drawing/2014/main" val="238770068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6A5B383-633A-F74A-7C6D-7E9634223C75}"/>
              </a:ext>
            </a:extLst>
          </p:cNvPr>
          <p:cNvSpPr txBox="1"/>
          <p:nvPr/>
        </p:nvSpPr>
        <p:spPr>
          <a:xfrm rot="16200000">
            <a:off x="-2612031" y="3140351"/>
            <a:ext cx="6458482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Where We Are Today  - May 2026</a:t>
            </a:r>
            <a:endParaRPr lang="en-IN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5682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">
          <a:extLst>
            <a:ext uri="{FF2B5EF4-FFF2-40B4-BE49-F238E27FC236}">
              <a16:creationId xmlns:a16="http://schemas.microsoft.com/office/drawing/2014/main" id="{717D6631-1121-3B0F-BEA0-B2F0CDC5F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">
            <a:extLst>
              <a:ext uri="{FF2B5EF4-FFF2-40B4-BE49-F238E27FC236}">
                <a16:creationId xmlns:a16="http://schemas.microsoft.com/office/drawing/2014/main" id="{D0B7D5AC-A189-8487-92A3-0C9D114CF2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77375" y="2069675"/>
            <a:ext cx="4095900" cy="19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02878"/>
              </a:buClr>
              <a:buSzPts val="3600"/>
              <a:buFont typeface="Calibri"/>
              <a:buNone/>
            </a:pPr>
            <a:r>
              <a:rPr lang="en-US" sz="3600" b="1"/>
              <a:t>Why State Ecosystems Matter</a:t>
            </a:r>
            <a:endParaRPr b="1"/>
          </a:p>
        </p:txBody>
      </p:sp>
      <p:grpSp>
        <p:nvGrpSpPr>
          <p:cNvPr id="102" name="Google Shape;102;p2">
            <a:extLst>
              <a:ext uri="{FF2B5EF4-FFF2-40B4-BE49-F238E27FC236}">
                <a16:creationId xmlns:a16="http://schemas.microsoft.com/office/drawing/2014/main" id="{FCE5B244-4F19-164D-CBDC-843415018FA0}"/>
              </a:ext>
            </a:extLst>
          </p:cNvPr>
          <p:cNvGrpSpPr/>
          <p:nvPr/>
        </p:nvGrpSpPr>
        <p:grpSpPr>
          <a:xfrm>
            <a:off x="5384100" y="894005"/>
            <a:ext cx="4814018" cy="4814018"/>
            <a:chOff x="0" y="180181"/>
            <a:chExt cx="5175250" cy="5175250"/>
          </a:xfrm>
        </p:grpSpPr>
        <p:sp>
          <p:nvSpPr>
            <p:cNvPr id="103" name="Google Shape;103;p2">
              <a:extLst>
                <a:ext uri="{FF2B5EF4-FFF2-40B4-BE49-F238E27FC236}">
                  <a16:creationId xmlns:a16="http://schemas.microsoft.com/office/drawing/2014/main" id="{D7128823-663D-6F56-662F-2774B84600A6}"/>
                </a:ext>
              </a:extLst>
            </p:cNvPr>
            <p:cNvSpPr/>
            <p:nvPr/>
          </p:nvSpPr>
          <p:spPr>
            <a:xfrm>
              <a:off x="0" y="180181"/>
              <a:ext cx="5175250" cy="5175250"/>
            </a:xfrm>
            <a:prstGeom prst="diamond">
              <a:avLst/>
            </a:prstGeom>
            <a:solidFill>
              <a:srgbClr val="F7D5CB"/>
            </a:solidFill>
            <a:ln>
              <a:noFill/>
            </a:ln>
          </p:spPr>
          <p:txBody>
            <a:bodyPr spcFirstLastPara="1" wrap="square" lIns="85050" tIns="85050" rIns="85050" bIns="850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>
              <a:extLst>
                <a:ext uri="{FF2B5EF4-FFF2-40B4-BE49-F238E27FC236}">
                  <a16:creationId xmlns:a16="http://schemas.microsoft.com/office/drawing/2014/main" id="{4C327F72-5842-C13D-A598-A53BA7BA631E}"/>
                </a:ext>
              </a:extLst>
            </p:cNvPr>
            <p:cNvSpPr/>
            <p:nvPr/>
          </p:nvSpPr>
          <p:spPr>
            <a:xfrm>
              <a:off x="491648" y="671830"/>
              <a:ext cx="2018347" cy="2018347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118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5050" tIns="85050" rIns="85050" bIns="850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>
              <a:extLst>
                <a:ext uri="{FF2B5EF4-FFF2-40B4-BE49-F238E27FC236}">
                  <a16:creationId xmlns:a16="http://schemas.microsoft.com/office/drawing/2014/main" id="{30B01445-4736-D890-F73E-18EFEC7500EC}"/>
                </a:ext>
              </a:extLst>
            </p:cNvPr>
            <p:cNvSpPr txBox="1"/>
            <p:nvPr/>
          </p:nvSpPr>
          <p:spPr>
            <a:xfrm>
              <a:off x="590176" y="770358"/>
              <a:ext cx="1821291" cy="1821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325" tIns="67325" rIns="67325" bIns="67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67"/>
                <a:buFont typeface="Calibri"/>
                <a:buNone/>
              </a:pPr>
              <a:r>
                <a:rPr lang="en-US" sz="1767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India cannot rely on one uniform childhood cancer model</a:t>
              </a:r>
              <a:endParaRPr sz="1302"/>
            </a:p>
          </p:txBody>
        </p:sp>
        <p:sp>
          <p:nvSpPr>
            <p:cNvPr id="106" name="Google Shape;106;p2">
              <a:extLst>
                <a:ext uri="{FF2B5EF4-FFF2-40B4-BE49-F238E27FC236}">
                  <a16:creationId xmlns:a16="http://schemas.microsoft.com/office/drawing/2014/main" id="{8C7F54E6-6A2C-0CB5-EDD2-08DF2BF257AB}"/>
                </a:ext>
              </a:extLst>
            </p:cNvPr>
            <p:cNvSpPr/>
            <p:nvPr/>
          </p:nvSpPr>
          <p:spPr>
            <a:xfrm>
              <a:off x="2665253" y="671830"/>
              <a:ext cx="2018347" cy="2018347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118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5050" tIns="85050" rIns="85050" bIns="850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>
              <a:extLst>
                <a:ext uri="{FF2B5EF4-FFF2-40B4-BE49-F238E27FC236}">
                  <a16:creationId xmlns:a16="http://schemas.microsoft.com/office/drawing/2014/main" id="{EC71DB57-3822-8DA6-D95E-5EEF2E6938C4}"/>
                </a:ext>
              </a:extLst>
            </p:cNvPr>
            <p:cNvSpPr txBox="1"/>
            <p:nvPr/>
          </p:nvSpPr>
          <p:spPr>
            <a:xfrm>
              <a:off x="2763781" y="770358"/>
              <a:ext cx="1821291" cy="1821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325" tIns="67325" rIns="67325" bIns="67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67"/>
                <a:buFont typeface="Calibri"/>
                <a:buNone/>
              </a:pPr>
              <a:r>
                <a:rPr lang="en-US" sz="1767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States differ in geography, referral systems, workforce and financial protection</a:t>
              </a:r>
              <a:endParaRPr sz="1302"/>
            </a:p>
          </p:txBody>
        </p:sp>
        <p:sp>
          <p:nvSpPr>
            <p:cNvPr id="108" name="Google Shape;108;p2">
              <a:extLst>
                <a:ext uri="{FF2B5EF4-FFF2-40B4-BE49-F238E27FC236}">
                  <a16:creationId xmlns:a16="http://schemas.microsoft.com/office/drawing/2014/main" id="{5890BB0B-0C4A-3AD1-475D-C620E47E69C9}"/>
                </a:ext>
              </a:extLst>
            </p:cNvPr>
            <p:cNvSpPr/>
            <p:nvPr/>
          </p:nvSpPr>
          <p:spPr>
            <a:xfrm>
              <a:off x="491648" y="2845435"/>
              <a:ext cx="2018347" cy="2018347"/>
            </a:xfrm>
            <a:prstGeom prst="roundRect">
              <a:avLst>
                <a:gd name="adj" fmla="val 16667"/>
              </a:avLst>
            </a:prstGeom>
            <a:solidFill>
              <a:schemeClr val="accent4"/>
            </a:solidFill>
            <a:ln w="118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5050" tIns="85050" rIns="85050" bIns="850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>
              <a:extLst>
                <a:ext uri="{FF2B5EF4-FFF2-40B4-BE49-F238E27FC236}">
                  <a16:creationId xmlns:a16="http://schemas.microsoft.com/office/drawing/2014/main" id="{5EF44779-4B35-4298-2936-3ABFF1782568}"/>
                </a:ext>
              </a:extLst>
            </p:cNvPr>
            <p:cNvSpPr txBox="1"/>
            <p:nvPr/>
          </p:nvSpPr>
          <p:spPr>
            <a:xfrm>
              <a:off x="590176" y="2943963"/>
              <a:ext cx="1821291" cy="1821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325" tIns="67325" rIns="67325" bIns="67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67"/>
                <a:buFont typeface="Calibri"/>
                <a:buNone/>
              </a:pPr>
              <a:r>
                <a:rPr lang="en-US" sz="1767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Integrated state ecosystems are essential for equitable access and survival</a:t>
              </a:r>
              <a:endParaRPr sz="1302"/>
            </a:p>
          </p:txBody>
        </p:sp>
        <p:sp>
          <p:nvSpPr>
            <p:cNvPr id="110" name="Google Shape;110;p2">
              <a:extLst>
                <a:ext uri="{FF2B5EF4-FFF2-40B4-BE49-F238E27FC236}">
                  <a16:creationId xmlns:a16="http://schemas.microsoft.com/office/drawing/2014/main" id="{8BDF6668-543C-DB06-7EE8-8607CB95A5E9}"/>
                </a:ext>
              </a:extLst>
            </p:cNvPr>
            <p:cNvSpPr/>
            <p:nvPr/>
          </p:nvSpPr>
          <p:spPr>
            <a:xfrm>
              <a:off x="2665253" y="2845435"/>
              <a:ext cx="2018347" cy="2018347"/>
            </a:xfrm>
            <a:prstGeom prst="roundRect">
              <a:avLst>
                <a:gd name="adj" fmla="val 16667"/>
              </a:avLst>
            </a:prstGeom>
            <a:solidFill>
              <a:srgbClr val="599BD5"/>
            </a:solidFill>
            <a:ln w="118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85050" tIns="85050" rIns="85050" bIns="850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>
              <a:extLst>
                <a:ext uri="{FF2B5EF4-FFF2-40B4-BE49-F238E27FC236}">
                  <a16:creationId xmlns:a16="http://schemas.microsoft.com/office/drawing/2014/main" id="{39EE706A-2DF7-9DDC-0FA8-CEE1291C0F58}"/>
                </a:ext>
              </a:extLst>
            </p:cNvPr>
            <p:cNvSpPr txBox="1"/>
            <p:nvPr/>
          </p:nvSpPr>
          <p:spPr>
            <a:xfrm>
              <a:off x="2763781" y="2943963"/>
              <a:ext cx="1821291" cy="1821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7325" tIns="67325" rIns="67325" bIns="67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67"/>
                <a:buFont typeface="Calibri"/>
                <a:buNone/>
              </a:pPr>
              <a:r>
                <a:rPr lang="en-US" sz="1767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The future lies in convergence-based, patient-centred systems</a:t>
              </a:r>
              <a:endParaRPr sz="1302"/>
            </a:p>
          </p:txBody>
        </p:sp>
      </p:grpSp>
      <p:pic>
        <p:nvPicPr>
          <p:cNvPr id="112" name="Google Shape;112;p2" title="Screenshot 2026-05-20 155047.png">
            <a:extLst>
              <a:ext uri="{FF2B5EF4-FFF2-40B4-BE49-F238E27FC236}">
                <a16:creationId xmlns:a16="http://schemas.microsoft.com/office/drawing/2014/main" id="{5AA90CE3-28D5-A183-DB8E-CE3119AD984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>
            <a:off x="60350" y="-111125"/>
            <a:ext cx="12192000" cy="122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 title="Screenshot 2026-05-20 155047.png">
            <a:extLst>
              <a:ext uri="{FF2B5EF4-FFF2-40B4-BE49-F238E27FC236}">
                <a16:creationId xmlns:a16="http://schemas.microsoft.com/office/drawing/2014/main" id="{E35C2974-FF40-3753-C077-04B9CC8320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 rot="10800000">
            <a:off x="-32050" y="5635425"/>
            <a:ext cx="12376800" cy="122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">
            <a:extLst>
              <a:ext uri="{FF2B5EF4-FFF2-40B4-BE49-F238E27FC236}">
                <a16:creationId xmlns:a16="http://schemas.microsoft.com/office/drawing/2014/main" id="{FE388DD4-FF01-26D5-4C76-ADA7C1A9CDD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6600" y="1111450"/>
            <a:ext cx="3438999" cy="135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>
            <a:extLst>
              <a:ext uri="{FF2B5EF4-FFF2-40B4-BE49-F238E27FC236}">
                <a16:creationId xmlns:a16="http://schemas.microsoft.com/office/drawing/2014/main" id="{FE34B69F-88BF-85A0-02CD-03EF08103F2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5876" y="4073971"/>
            <a:ext cx="3874125" cy="11428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7365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6"/>
          <p:cNvSpPr txBox="1">
            <a:spLocks noGrp="1"/>
          </p:cNvSpPr>
          <p:nvPr>
            <p:ph type="title"/>
          </p:nvPr>
        </p:nvSpPr>
        <p:spPr>
          <a:xfrm>
            <a:off x="838200" y="557189"/>
            <a:ext cx="3374136" cy="55678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02878"/>
              </a:buClr>
              <a:buSzPts val="5200"/>
              <a:buFont typeface="Calibri"/>
              <a:buNone/>
            </a:pPr>
            <a:r>
              <a:rPr lang="en-US" sz="5200" dirty="0"/>
              <a:t>State Ecosystem Typologies</a:t>
            </a:r>
            <a:endParaRPr dirty="0"/>
          </a:p>
        </p:txBody>
      </p:sp>
      <p:grpSp>
        <p:nvGrpSpPr>
          <p:cNvPr id="191" name="Google Shape;191;p6"/>
          <p:cNvGrpSpPr/>
          <p:nvPr/>
        </p:nvGrpSpPr>
        <p:grpSpPr>
          <a:xfrm>
            <a:off x="5093208" y="620392"/>
            <a:ext cx="6263640" cy="5504687"/>
            <a:chOff x="0" y="0"/>
            <a:chExt cx="6263640" cy="5504687"/>
          </a:xfrm>
        </p:grpSpPr>
        <p:sp>
          <p:nvSpPr>
            <p:cNvPr id="192" name="Google Shape;192;p6"/>
            <p:cNvSpPr/>
            <p:nvPr/>
          </p:nvSpPr>
          <p:spPr>
            <a:xfrm>
              <a:off x="0" y="0"/>
              <a:ext cx="5010912" cy="1211031"/>
            </a:xfrm>
            <a:prstGeom prst="roundRect">
              <a:avLst>
                <a:gd name="adj" fmla="val 10000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6"/>
            <p:cNvSpPr txBox="1"/>
            <p:nvPr/>
          </p:nvSpPr>
          <p:spPr>
            <a:xfrm>
              <a:off x="35470" y="35470"/>
              <a:ext cx="3601782" cy="11400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1. LARGE DECENTRALISED STATES</a:t>
              </a:r>
              <a:endParaRPr/>
            </a:p>
          </p:txBody>
        </p:sp>
        <p:sp>
          <p:nvSpPr>
            <p:cNvPr id="194" name="Google Shape;194;p6"/>
            <p:cNvSpPr/>
            <p:nvPr/>
          </p:nvSpPr>
          <p:spPr>
            <a:xfrm>
              <a:off x="419663" y="1431218"/>
              <a:ext cx="5010912" cy="1211031"/>
            </a:xfrm>
            <a:prstGeom prst="roundRect">
              <a:avLst>
                <a:gd name="adj" fmla="val 10000"/>
              </a:avLst>
            </a:prstGeom>
            <a:solidFill>
              <a:srgbClr val="50C9B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6"/>
            <p:cNvSpPr txBox="1"/>
            <p:nvPr/>
          </p:nvSpPr>
          <p:spPr>
            <a:xfrm>
              <a:off x="455133" y="1466688"/>
              <a:ext cx="3733137" cy="11400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2. STATES WITH CONCENTRAATION OR ONE APEX CANCER CENTRE</a:t>
              </a:r>
              <a:endParaRPr dirty="0"/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833064" y="2862437"/>
              <a:ext cx="5010912" cy="1211031"/>
            </a:xfrm>
            <a:prstGeom prst="roundRect">
              <a:avLst>
                <a:gd name="adj" fmla="val 10000"/>
              </a:avLst>
            </a:prstGeom>
            <a:solidFill>
              <a:srgbClr val="48BD6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6"/>
            <p:cNvSpPr txBox="1"/>
            <p:nvPr/>
          </p:nvSpPr>
          <p:spPr>
            <a:xfrm>
              <a:off x="868534" y="2897907"/>
              <a:ext cx="3739401" cy="11400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3. REGIONAL REFERRAL &amp; SHARED CARE ECOSYSTEMS</a:t>
              </a:r>
              <a:endParaRPr/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1252728" y="4293656"/>
              <a:ext cx="5010912" cy="1211031"/>
            </a:xfrm>
            <a:prstGeom prst="roundRect">
              <a:avLst>
                <a:gd name="adj" fmla="val 10000"/>
              </a:avLst>
            </a:prstGeom>
            <a:solidFill>
              <a:srgbClr val="6FAB4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6"/>
            <p:cNvSpPr txBox="1"/>
            <p:nvPr/>
          </p:nvSpPr>
          <p:spPr>
            <a:xfrm>
              <a:off x="1288198" y="4329126"/>
              <a:ext cx="3733137" cy="11400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Calibri"/>
                <a:buNone/>
              </a:pPr>
              <a:r>
                <a:rPr lang="en-US" sz="2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DIFFERENT PATHWAYS. SHARED GOALS.</a:t>
              </a: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4223741" y="927539"/>
              <a:ext cx="787170" cy="787170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CFDEEF">
                <a:alpha val="90196"/>
              </a:srgbClr>
            </a:solidFill>
            <a:ln w="12700" cap="flat" cmpd="sng">
              <a:solidFill>
                <a:srgbClr val="CFDEEF">
                  <a:alpha val="90196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 txBox="1"/>
            <p:nvPr/>
          </p:nvSpPr>
          <p:spPr>
            <a:xfrm>
              <a:off x="4400854" y="927539"/>
              <a:ext cx="432944" cy="592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450" tIns="44450" rIns="44450" bIns="444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Calibri"/>
                <a:buNone/>
              </a:pPr>
              <a:endParaRPr sz="3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4643405" y="2358758"/>
              <a:ext cx="787170" cy="787170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CCE8DD">
                <a:alpha val="90196"/>
              </a:srgbClr>
            </a:solidFill>
            <a:ln w="12700" cap="flat" cmpd="sng">
              <a:solidFill>
                <a:srgbClr val="CFDEEF">
                  <a:alpha val="90196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 txBox="1"/>
            <p:nvPr/>
          </p:nvSpPr>
          <p:spPr>
            <a:xfrm>
              <a:off x="4820518" y="2358758"/>
              <a:ext cx="432944" cy="592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450" tIns="44450" rIns="44450" bIns="444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Calibri"/>
                <a:buNone/>
              </a:pPr>
              <a:endParaRPr sz="3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5056805" y="3789977"/>
              <a:ext cx="787170" cy="787170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D3E1CC">
                <a:alpha val="90196"/>
              </a:srgbClr>
            </a:solidFill>
            <a:ln w="12700" cap="flat" cmpd="sng">
              <a:solidFill>
                <a:srgbClr val="CFDEEF">
                  <a:alpha val="90196"/>
                </a:srgb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 txBox="1"/>
            <p:nvPr/>
          </p:nvSpPr>
          <p:spPr>
            <a:xfrm>
              <a:off x="5233918" y="3789977"/>
              <a:ext cx="432944" cy="59234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4450" tIns="44450" rIns="44450" bIns="444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Calibri"/>
                <a:buNone/>
              </a:pPr>
              <a:endParaRPr sz="3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">
          <a:extLst>
            <a:ext uri="{FF2B5EF4-FFF2-40B4-BE49-F238E27FC236}">
              <a16:creationId xmlns:a16="http://schemas.microsoft.com/office/drawing/2014/main" id="{CD36C916-6082-B1F8-37D1-AC7DB1390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" title="Screenshot 2026-05-20 155047.png">
            <a:extLst>
              <a:ext uri="{FF2B5EF4-FFF2-40B4-BE49-F238E27FC236}">
                <a16:creationId xmlns:a16="http://schemas.microsoft.com/office/drawing/2014/main" id="{6F7EADCD-1F66-F0B4-1484-7A0C31EB999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>
            <a:off x="60350" y="-111125"/>
            <a:ext cx="12192000" cy="122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 title="Screenshot 2026-05-20 155047.png">
            <a:extLst>
              <a:ext uri="{FF2B5EF4-FFF2-40B4-BE49-F238E27FC236}">
                <a16:creationId xmlns:a16="http://schemas.microsoft.com/office/drawing/2014/main" id="{0885862B-7C63-A869-7260-D1588264F69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 rot="10800000">
            <a:off x="-32050" y="5635425"/>
            <a:ext cx="12376800" cy="12225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BE2CD4-1426-F943-19CF-2E37C85D74B3}"/>
              </a:ext>
            </a:extLst>
          </p:cNvPr>
          <p:cNvSpPr txBox="1"/>
          <p:nvPr/>
        </p:nvSpPr>
        <p:spPr>
          <a:xfrm>
            <a:off x="5222238" y="750308"/>
            <a:ext cx="5935071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/>
              <a:t>CCDs (Childhood Cancer Divisions) Aligned to State Health Architecture</a:t>
            </a:r>
          </a:p>
          <a:p>
            <a:pPr>
              <a:buNone/>
            </a:pPr>
            <a:endParaRPr lang="en-US" b="1" dirty="0"/>
          </a:p>
          <a:p>
            <a:pPr>
              <a:buNone/>
            </a:pPr>
            <a:r>
              <a:rPr lang="en-US" dirty="0"/>
              <a:t>Large and high-burden states cannot be effectively managed through a single tertiary </a:t>
            </a:r>
            <a:r>
              <a:rPr lang="en-US" dirty="0" err="1"/>
              <a:t>centre</a:t>
            </a:r>
            <a:r>
              <a:rPr lang="en-US" dirty="0"/>
              <a:t> model alone.</a:t>
            </a:r>
            <a:br>
              <a:rPr lang="en-US" dirty="0"/>
            </a:br>
            <a:r>
              <a:rPr lang="en-US" dirty="0"/>
              <a:t>The CCC State Model therefore proposes </a:t>
            </a:r>
            <a:r>
              <a:rPr lang="en-US" b="1" dirty="0"/>
              <a:t>Childhood Cancer Divisions (CCDs)</a:t>
            </a:r>
            <a:r>
              <a:rPr lang="en-US" dirty="0"/>
              <a:t> aligned with existing regional health and administrative architectures.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b="1" dirty="0"/>
              <a:t>Why CCDs Matter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Reduce geographic inequity and travel burden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Improve early detection, referral, and continuity of care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Enable regional hub–spoke systems closer to families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Strengthen integration with NHM, Medical Education, and district health systems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Facilitate data, mapping, planning, and accountability at sub-state level</a:t>
            </a:r>
          </a:p>
          <a:p>
            <a:endParaRPr lang="en-US" dirty="0"/>
          </a:p>
          <a:p>
            <a:r>
              <a:rPr lang="en-US" b="1" dirty="0"/>
              <a:t>Key principle</a:t>
            </a:r>
          </a:p>
          <a:p>
            <a:r>
              <a:rPr lang="en-US" dirty="0"/>
              <a:t>Large states require decentralized CCD-based ecosystems, not single-</a:t>
            </a:r>
            <a:r>
              <a:rPr lang="en-US" dirty="0" err="1"/>
              <a:t>centre</a:t>
            </a:r>
            <a:r>
              <a:rPr lang="en-US" dirty="0"/>
              <a:t> models.</a:t>
            </a:r>
          </a:p>
        </p:txBody>
      </p:sp>
      <p:sp>
        <p:nvSpPr>
          <p:cNvPr id="4" name="Google Shape;344;p13">
            <a:extLst>
              <a:ext uri="{FF2B5EF4-FFF2-40B4-BE49-F238E27FC236}">
                <a16:creationId xmlns:a16="http://schemas.microsoft.com/office/drawing/2014/main" id="{21C15906-9560-27F9-D7CF-75A0F1E6DE31}"/>
              </a:ext>
            </a:extLst>
          </p:cNvPr>
          <p:cNvSpPr/>
          <p:nvPr/>
        </p:nvSpPr>
        <p:spPr>
          <a:xfrm>
            <a:off x="344266" y="1224990"/>
            <a:ext cx="4104338" cy="400251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1800" b="1"/>
              <a:t>Large and high burden States –</a:t>
            </a:r>
            <a:br>
              <a:rPr lang="en-US" sz="1800" b="1"/>
            </a:br>
            <a:r>
              <a:rPr lang="en-US" sz="1800" b="1"/>
              <a:t> </a:t>
            </a:r>
            <a:br>
              <a:rPr lang="en-US" sz="1800" b="1"/>
            </a:br>
            <a:r>
              <a:rPr lang="en-US" sz="1800" b="1"/>
              <a:t>UP, Bihar, Maharashtra, MP, West Bengal</a:t>
            </a: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465F03-5A83-0D4E-9E6B-50B0C1FC8DD0}"/>
              </a:ext>
            </a:extLst>
          </p:cNvPr>
          <p:cNvSpPr txBox="1"/>
          <p:nvPr/>
        </p:nvSpPr>
        <p:spPr>
          <a:xfrm>
            <a:off x="211394" y="5369028"/>
            <a:ext cx="117692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Key Takeaways </a:t>
            </a:r>
            <a:r>
              <a:rPr lang="en-IN" dirty="0"/>
              <a:t>- </a:t>
            </a:r>
            <a:r>
              <a:rPr lang="en-US" dirty="0"/>
              <a:t>Care must move closer to children and families* Shared care and continuity of care are essential* Apex </a:t>
            </a:r>
            <a:r>
              <a:rPr lang="en-US" dirty="0" err="1"/>
              <a:t>centres</a:t>
            </a:r>
            <a:r>
              <a:rPr lang="en-US" dirty="0"/>
              <a:t> should anchor regional networks* CCDs enable equitable access across large geographies* Integrated state ecosystems are critical for improving survival outcomes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341453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7"/>
          <p:cNvSpPr txBox="1">
            <a:spLocks noGrp="1"/>
          </p:cNvSpPr>
          <p:nvPr>
            <p:ph type="title"/>
          </p:nvPr>
        </p:nvSpPr>
        <p:spPr>
          <a:xfrm>
            <a:off x="9141249" y="119571"/>
            <a:ext cx="2864267" cy="29792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lang="en-US" sz="2400" dirty="0">
                <a:solidFill>
                  <a:schemeClr val="tx1"/>
                </a:solidFill>
              </a:rPr>
              <a:t>Large States – </a:t>
            </a:r>
            <a:r>
              <a:rPr lang="en-US" sz="2400" dirty="0" err="1">
                <a:solidFill>
                  <a:schemeClr val="tx1"/>
                </a:solidFill>
              </a:rPr>
              <a:t>Decentralised</a:t>
            </a:r>
            <a:r>
              <a:rPr lang="en-US" sz="2400" dirty="0">
                <a:solidFill>
                  <a:schemeClr val="tx1"/>
                </a:solidFill>
              </a:rPr>
              <a:t> Care</a:t>
            </a:r>
            <a:endParaRPr sz="3600" dirty="0">
              <a:solidFill>
                <a:schemeClr val="tx1"/>
              </a:solidFill>
            </a:endParaRPr>
          </a:p>
        </p:txBody>
      </p:sp>
      <p:pic>
        <p:nvPicPr>
          <p:cNvPr id="211" name="Google Shape;211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38008" y="3670498"/>
            <a:ext cx="4229893" cy="27088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8469" y="119571"/>
            <a:ext cx="4052779" cy="2988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7"/>
          <p:cNvPicPr preferRelativeResize="0"/>
          <p:nvPr/>
        </p:nvPicPr>
        <p:blipFill rotWithShape="1">
          <a:blip r:embed="rId5">
            <a:alphaModFix/>
          </a:blip>
          <a:srcRect l="13136" r="12564"/>
          <a:stretch/>
        </p:blipFill>
        <p:spPr>
          <a:xfrm>
            <a:off x="456328" y="201591"/>
            <a:ext cx="4227431" cy="3141050"/>
          </a:xfrm>
          <a:prstGeom prst="rect">
            <a:avLst/>
          </a:prstGeom>
          <a:noFill/>
          <a:ln w="88900" cap="flat" cmpd="sng">
            <a:solidFill>
              <a:srgbClr val="44546A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214" name="Google Shape;214;p7"/>
          <p:cNvPicPr preferRelativeResize="0"/>
          <p:nvPr/>
        </p:nvPicPr>
        <p:blipFill>
          <a:blip r:embed="rId6">
            <a:alphaModFix/>
          </a:blip>
          <a:srcRect/>
          <a:stretch/>
        </p:blipFill>
        <p:spPr>
          <a:xfrm>
            <a:off x="294968" y="3881841"/>
            <a:ext cx="3344515" cy="252242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</p:pic>
      <p:pic>
        <p:nvPicPr>
          <p:cNvPr id="215" name="Google Shape;215;p7"/>
          <p:cNvPicPr preferRelativeResize="0"/>
          <p:nvPr/>
        </p:nvPicPr>
        <p:blipFill>
          <a:blip r:embed="rId7">
            <a:alphaModFix/>
          </a:blip>
          <a:srcRect/>
          <a:stretch/>
        </p:blipFill>
        <p:spPr>
          <a:xfrm>
            <a:off x="3830108" y="3852506"/>
            <a:ext cx="3817275" cy="25399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C96F02D-7FA3-6F8E-D87C-8ECB9465FF29}"/>
              </a:ext>
            </a:extLst>
          </p:cNvPr>
          <p:cNvSpPr/>
          <p:nvPr/>
        </p:nvSpPr>
        <p:spPr>
          <a:xfrm>
            <a:off x="7395587" y="6404265"/>
            <a:ext cx="464268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Incidence- 5265,  Access to care- 3743 (</a:t>
            </a:r>
            <a:r>
              <a:rPr lang="en-IN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71</a:t>
            </a:r>
            <a:r>
              <a:rPr lang="en-IN" b="1" dirty="0"/>
              <a:t>%)</a:t>
            </a:r>
          </a:p>
          <a:p>
            <a:pPr algn="ctr"/>
            <a:endParaRPr lang="en-US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C3B986-41FA-1C67-6C1A-6DE1DB40E50C}"/>
              </a:ext>
            </a:extLst>
          </p:cNvPr>
          <p:cNvSpPr/>
          <p:nvPr/>
        </p:nvSpPr>
        <p:spPr>
          <a:xfrm>
            <a:off x="5001272" y="3172160"/>
            <a:ext cx="413997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Incidence- 4946, Access to care- 2256 (</a:t>
            </a:r>
            <a:r>
              <a:rPr lang="en-IN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46</a:t>
            </a:r>
            <a:r>
              <a:rPr lang="en-IN" b="1" dirty="0"/>
              <a:t>%)</a:t>
            </a:r>
          </a:p>
          <a:p>
            <a:pPr algn="ctr"/>
            <a:endParaRPr lang="en-US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5DD7826-6793-861F-DC11-56868DBEDC69}"/>
              </a:ext>
            </a:extLst>
          </p:cNvPr>
          <p:cNvSpPr/>
          <p:nvPr/>
        </p:nvSpPr>
        <p:spPr>
          <a:xfrm>
            <a:off x="205396" y="3430541"/>
            <a:ext cx="413879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Incidence- 14700, Access to care- 6963 (</a:t>
            </a:r>
            <a:r>
              <a:rPr lang="en-IN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47</a:t>
            </a:r>
            <a:r>
              <a:rPr lang="en-IN" b="1" dirty="0"/>
              <a:t>%)</a:t>
            </a:r>
          </a:p>
          <a:p>
            <a:pPr algn="ctr"/>
            <a:endParaRPr lang="en-US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228111-25A2-C07E-4E6B-40888F97D973}"/>
              </a:ext>
            </a:extLst>
          </p:cNvPr>
          <p:cNvSpPr/>
          <p:nvPr/>
        </p:nvSpPr>
        <p:spPr>
          <a:xfrm>
            <a:off x="-159166" y="6465828"/>
            <a:ext cx="411299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Incidence- 7976 , Access to care- 4169 (</a:t>
            </a:r>
            <a:r>
              <a:rPr lang="en-IN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52</a:t>
            </a:r>
            <a:r>
              <a:rPr lang="en-IN" b="1" dirty="0"/>
              <a:t>%)</a:t>
            </a:r>
          </a:p>
          <a:p>
            <a:pPr algn="ctr"/>
            <a:endParaRPr lang="en-US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54F31E-C57F-E902-BAA3-861DC7A9B9EB}"/>
              </a:ext>
            </a:extLst>
          </p:cNvPr>
          <p:cNvSpPr/>
          <p:nvPr/>
        </p:nvSpPr>
        <p:spPr>
          <a:xfrm>
            <a:off x="3143657" y="6477625"/>
            <a:ext cx="519017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Incidence- 6317, Access to care- 4129 (</a:t>
            </a:r>
            <a:r>
              <a:rPr lang="en-IN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65</a:t>
            </a:r>
            <a:r>
              <a:rPr lang="en-IN" b="1" dirty="0"/>
              <a:t>%)</a:t>
            </a:r>
          </a:p>
          <a:p>
            <a:pPr algn="ctr"/>
            <a:endParaRPr lang="en-US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DBAFD4-C61C-26CB-2472-7F0126170C7C}"/>
              </a:ext>
            </a:extLst>
          </p:cNvPr>
          <p:cNvSpPr/>
          <p:nvPr/>
        </p:nvSpPr>
        <p:spPr>
          <a:xfrm>
            <a:off x="10921564" y="3339119"/>
            <a:ext cx="1065040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West Bengal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75F3D2-D033-DFAC-DA78-15EC83D2A8D6}"/>
              </a:ext>
            </a:extLst>
          </p:cNvPr>
          <p:cNvSpPr/>
          <p:nvPr/>
        </p:nvSpPr>
        <p:spPr>
          <a:xfrm>
            <a:off x="544937" y="740790"/>
            <a:ext cx="1429383" cy="2462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597E42-1219-0D1A-E28E-56F17057CBEB}"/>
              </a:ext>
            </a:extLst>
          </p:cNvPr>
          <p:cNvSpPr/>
          <p:nvPr/>
        </p:nvSpPr>
        <p:spPr>
          <a:xfrm>
            <a:off x="6800837" y="3607344"/>
            <a:ext cx="901209" cy="2462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Maharashtra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995F94-0ACD-8501-98D2-D4F1C26C4CF5}"/>
              </a:ext>
            </a:extLst>
          </p:cNvPr>
          <p:cNvSpPr/>
          <p:nvPr/>
        </p:nvSpPr>
        <p:spPr>
          <a:xfrm>
            <a:off x="456328" y="3676765"/>
            <a:ext cx="60305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Bihar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7EFCE3-DD54-103F-2FB1-FEFDD7CA4801}"/>
              </a:ext>
            </a:extLst>
          </p:cNvPr>
          <p:cNvSpPr/>
          <p:nvPr/>
        </p:nvSpPr>
        <p:spPr>
          <a:xfrm>
            <a:off x="6091662" y="863901"/>
            <a:ext cx="4539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MP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8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8"/>
          <p:cNvSpPr txBox="1">
            <a:spLocks noGrp="1"/>
          </p:cNvSpPr>
          <p:nvPr>
            <p:ph type="title" idx="4294967295"/>
          </p:nvPr>
        </p:nvSpPr>
        <p:spPr>
          <a:xfrm>
            <a:off x="838199" y="557189"/>
            <a:ext cx="3460373" cy="55678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Uttar Pradesh – Demonstration Model</a:t>
            </a:r>
            <a:endParaRPr sz="3200" dirty="0"/>
          </a:p>
        </p:txBody>
      </p:sp>
      <p:grpSp>
        <p:nvGrpSpPr>
          <p:cNvPr id="219" name="Google Shape;219;p8"/>
          <p:cNvGrpSpPr/>
          <p:nvPr/>
        </p:nvGrpSpPr>
        <p:grpSpPr>
          <a:xfrm>
            <a:off x="5093208" y="1269614"/>
            <a:ext cx="6263640" cy="4919144"/>
            <a:chOff x="0" y="649223"/>
            <a:chExt cx="6263640" cy="4407591"/>
          </a:xfrm>
        </p:grpSpPr>
        <p:sp>
          <p:nvSpPr>
            <p:cNvPr id="220" name="Google Shape;220;p8"/>
            <p:cNvSpPr/>
            <p:nvPr/>
          </p:nvSpPr>
          <p:spPr>
            <a:xfrm>
              <a:off x="0" y="649223"/>
              <a:ext cx="6263640" cy="767520"/>
            </a:xfrm>
            <a:prstGeom prst="roundRect">
              <a:avLst>
                <a:gd name="adj" fmla="val 16667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8"/>
            <p:cNvSpPr txBox="1"/>
            <p:nvPr/>
          </p:nvSpPr>
          <p:spPr>
            <a:xfrm>
              <a:off x="37467" y="686690"/>
              <a:ext cx="6188706" cy="692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Calibri"/>
                <a:buNone/>
              </a:pPr>
              <a:r>
                <a:rPr lang="en-US" sz="32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4 Childhood Cancer District Hubs</a:t>
              </a:r>
              <a:endParaRPr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0" y="1508903"/>
              <a:ext cx="6263640" cy="767520"/>
            </a:xfrm>
            <a:prstGeom prst="roundRect">
              <a:avLst>
                <a:gd name="adj" fmla="val 16667"/>
              </a:avLst>
            </a:prstGeom>
            <a:solidFill>
              <a:srgbClr val="52CBCC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8"/>
            <p:cNvSpPr txBox="1"/>
            <p:nvPr/>
          </p:nvSpPr>
          <p:spPr>
            <a:xfrm>
              <a:off x="37467" y="1546370"/>
              <a:ext cx="6188706" cy="692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Calibri"/>
                <a:buNone/>
              </a:pPr>
              <a:r>
                <a:rPr lang="en-US" sz="32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State Task Force under Cancer Care</a:t>
              </a:r>
              <a:endParaRPr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0" y="2368583"/>
              <a:ext cx="6263640" cy="767520"/>
            </a:xfrm>
            <a:prstGeom prst="roundRect">
              <a:avLst>
                <a:gd name="adj" fmla="val 16667"/>
              </a:avLst>
            </a:prstGeom>
            <a:solidFill>
              <a:srgbClr val="4CC38C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8"/>
            <p:cNvSpPr txBox="1"/>
            <p:nvPr/>
          </p:nvSpPr>
          <p:spPr>
            <a:xfrm>
              <a:off x="37467" y="2406050"/>
              <a:ext cx="6188706" cy="692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Calibri"/>
                <a:buNone/>
              </a:pPr>
              <a:r>
                <a:rPr lang="en-US" sz="32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STTB concept</a:t>
              </a:r>
              <a:endParaRPr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0" y="3228263"/>
              <a:ext cx="6263640" cy="767520"/>
            </a:xfrm>
            <a:prstGeom prst="roundRect">
              <a:avLst>
                <a:gd name="adj" fmla="val 16667"/>
              </a:avLst>
            </a:prstGeom>
            <a:solidFill>
              <a:srgbClr val="46BA4E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8"/>
            <p:cNvSpPr txBox="1"/>
            <p:nvPr/>
          </p:nvSpPr>
          <p:spPr>
            <a:xfrm>
              <a:off x="37467" y="3265730"/>
              <a:ext cx="6188706" cy="692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Calibri"/>
                <a:buNone/>
              </a:pPr>
              <a:r>
                <a:rPr lang="en-US" sz="32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PM-JAY and NHM integration</a:t>
              </a:r>
              <a:endParaRPr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0" y="4087944"/>
              <a:ext cx="6263640" cy="767520"/>
            </a:xfrm>
            <a:prstGeom prst="roundRect">
              <a:avLst>
                <a:gd name="adj" fmla="val 16667"/>
              </a:avLst>
            </a:prstGeom>
            <a:solidFill>
              <a:srgbClr val="6FAB4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8"/>
            <p:cNvSpPr txBox="1"/>
            <p:nvPr/>
          </p:nvSpPr>
          <p:spPr>
            <a:xfrm>
              <a:off x="56201" y="3980937"/>
              <a:ext cx="6188706" cy="10758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Calibri"/>
                <a:buNone/>
              </a:pPr>
              <a:r>
                <a:rPr lang="en-US" sz="1600" b="0" i="0" u="none" strike="noStrike" cap="none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Presentation by Yogita Bhatia Sr State Coordinator</a:t>
              </a:r>
            </a:p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Calibri"/>
                <a:buNone/>
              </a:pPr>
              <a:r>
                <a:rPr lang="en-US" sz="1600" b="0" i="0" u="none" strike="noStrike" cap="none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 Project CCC UP Uttarakhand Project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Google Shape;113;p2" title="Screenshot 2026-05-20 155047.png">
            <a:extLst>
              <a:ext uri="{FF2B5EF4-FFF2-40B4-BE49-F238E27FC236}">
                <a16:creationId xmlns:a16="http://schemas.microsoft.com/office/drawing/2014/main" id="{2B726A5A-AE7D-F54E-8C7C-C261A4A3C45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 rot="10800000">
            <a:off x="-32050" y="6066895"/>
            <a:ext cx="12376800" cy="791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12;p2" title="Screenshot 2026-05-20 155047.png">
            <a:extLst>
              <a:ext uri="{FF2B5EF4-FFF2-40B4-BE49-F238E27FC236}">
                <a16:creationId xmlns:a16="http://schemas.microsoft.com/office/drawing/2014/main" id="{8E69C6DE-2223-2A0C-AEF3-9F3AE829FDF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>
            <a:off x="60350" y="-111125"/>
            <a:ext cx="12192000" cy="844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C020B8-F37B-B340-26A5-AC40345FA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5BADD96-FEC0-D63A-B465-5DE2DD1ECDF1}"/>
              </a:ext>
            </a:extLst>
          </p:cNvPr>
          <p:cNvSpPr txBox="1"/>
          <p:nvPr/>
        </p:nvSpPr>
        <p:spPr>
          <a:xfrm>
            <a:off x="126590" y="1100987"/>
            <a:ext cx="2586793" cy="44627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B8D0EE"/>
            </a:solidFill>
            <a:prstDash val="solid"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b="1" dirty="0">
                <a:solidFill>
                  <a:srgbClr val="1B3A6B"/>
                </a:solidFill>
              </a:rPr>
              <a:t>Why Uttar Pradesh Matters</a:t>
            </a:r>
          </a:p>
          <a:p>
            <a:pPr>
              <a:buNone/>
            </a:pPr>
            <a:endParaRPr lang="en-US" sz="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India’s highest estimated childhood cancer burden: </a:t>
            </a:r>
            <a:r>
              <a:rPr lang="en-US" b="1" dirty="0"/>
              <a:t>~14,700 children annually</a:t>
            </a:r>
            <a:r>
              <a:rPr lang="en-US" dirty="0"/>
              <a:t> – 4% of world’s incidence – 19% of India incidence</a:t>
            </a:r>
          </a:p>
          <a:p>
            <a:pPr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/>
              <a:t>Access to care improved from </a:t>
            </a:r>
            <a:r>
              <a:rPr lang="en-US" b="1" dirty="0"/>
              <a:t>28% → 54%</a:t>
            </a:r>
            <a:r>
              <a:rPr lang="en-US" dirty="0"/>
              <a:t> between 2019–2026 </a:t>
            </a:r>
          </a:p>
          <a:p>
            <a:pPr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/>
              <a:t>Formal MoU with Government/NHM framework since 2023 </a:t>
            </a:r>
          </a:p>
          <a:p>
            <a:pPr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dirty="0"/>
              <a:t>Demonstrates how the </a:t>
            </a:r>
            <a:r>
              <a:rPr lang="en-US" b="1" dirty="0"/>
              <a:t>WHO </a:t>
            </a:r>
            <a:r>
              <a:rPr lang="en-US" b="1" dirty="0" err="1"/>
              <a:t>CureAll</a:t>
            </a:r>
            <a:r>
              <a:rPr lang="en-US" b="1" dirty="0"/>
              <a:t> framework + Health Systems Strengthening</a:t>
            </a:r>
            <a:r>
              <a:rPr lang="en-US" dirty="0"/>
              <a:t> can be operationalized at state level through the CCC India 7S Model.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90D52B-A838-4A65-6AB5-265181B494ED}"/>
              </a:ext>
            </a:extLst>
          </p:cNvPr>
          <p:cNvSpPr txBox="1"/>
          <p:nvPr/>
        </p:nvSpPr>
        <p:spPr>
          <a:xfrm>
            <a:off x="126590" y="5937177"/>
            <a:ext cx="10800000" cy="762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>
            <a:solidFill>
              <a:srgbClr val="B8D0EE"/>
            </a:solidFill>
            <a:prstDash val="solid"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/>
              <a:t>The 7S Integrated State Model in Action Key Message:  </a:t>
            </a:r>
            <a:br>
              <a:rPr lang="en-US" dirty="0"/>
            </a:br>
            <a:r>
              <a:rPr lang="en-US" dirty="0"/>
              <a:t>UP demonstrates that childhood cancer can be integrated into public systems using a stakeholder-led, government-aligned, patient-</a:t>
            </a:r>
            <a:r>
              <a:rPr lang="en-US" dirty="0" err="1"/>
              <a:t>centred</a:t>
            </a:r>
            <a:r>
              <a:rPr lang="en-US" dirty="0"/>
              <a:t> approach.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FA040E-B7D0-8F52-09D8-32B3A3FBC826}"/>
              </a:ext>
            </a:extLst>
          </p:cNvPr>
          <p:cNvSpPr txBox="1"/>
          <p:nvPr/>
        </p:nvSpPr>
        <p:spPr>
          <a:xfrm>
            <a:off x="228600" y="76200"/>
            <a:ext cx="11734800" cy="64008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137160" tIns="45720" rIns="91440" bIns="45720" anchor="ctr">
            <a:noAutofit/>
          </a:bodyPr>
          <a:lstStyle/>
          <a:p>
            <a:pPr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Uttar Pradesh as a Proof of Concept for the CCC India 7S Model  |  </a:t>
            </a:r>
          </a:p>
          <a:p>
            <a:pPr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From Fragmented Care to Statewide Integration</a:t>
            </a:r>
          </a:p>
        </p:txBody>
      </p:sp>
      <p:pic>
        <p:nvPicPr>
          <p:cNvPr id="9" name="Google Shape;213;p7">
            <a:extLst>
              <a:ext uri="{FF2B5EF4-FFF2-40B4-BE49-F238E27FC236}">
                <a16:creationId xmlns:a16="http://schemas.microsoft.com/office/drawing/2014/main" id="{D9786ADA-7778-9B30-5AD0-718763C4AEB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3136" r="12564"/>
          <a:stretch/>
        </p:blipFill>
        <p:spPr>
          <a:xfrm>
            <a:off x="3143782" y="1369894"/>
            <a:ext cx="3868838" cy="34797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A5DB07-60DC-510A-FC11-2EB9074AE2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443019" y="716280"/>
            <a:ext cx="4257368" cy="52208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3186559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219348-0B8F-9675-25EF-9F4750D21512}"/>
              </a:ext>
            </a:extLst>
          </p:cNvPr>
          <p:cNvSpPr txBox="1"/>
          <p:nvPr/>
        </p:nvSpPr>
        <p:spPr>
          <a:xfrm>
            <a:off x="411480" y="1448624"/>
            <a:ext cx="5638800" cy="424731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/>
              <a:t>Statewide System Architecture</a:t>
            </a:r>
          </a:p>
          <a:p>
            <a:pPr>
              <a:buNone/>
            </a:pPr>
            <a:endParaRPr lang="en-US" b="1" dirty="0"/>
          </a:p>
          <a:p>
            <a:pPr>
              <a:buNone/>
            </a:pPr>
            <a:r>
              <a:rPr lang="en-US" b="1" dirty="0"/>
              <a:t>4 Childhood Cancer Divisions (CCDs)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Lucknow / Awadh–Bundelkhand 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Varanasi / South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Purvanchal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Gautam Buddha Nagar / West UP </a:t>
            </a:r>
          </a:p>
          <a:p>
            <a:pPr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Gorakhpur / North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Purvanchal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buFont typeface="+mj-lt"/>
              <a:buAutoNum type="arabicPeriod"/>
            </a:pPr>
            <a:endParaRPr lang="en-US" dirty="0"/>
          </a:p>
          <a:p>
            <a:pPr>
              <a:buNone/>
            </a:pPr>
            <a:r>
              <a:rPr lang="en-US" b="1" dirty="0"/>
              <a:t>Network Strength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84 hospitals treating childhood cancer mapped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11 formal hub/CHSU institutions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Partnerships across: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Government medical colleges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Trust hospitals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Private institutions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NGOs and CSOs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NHM and Health Department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Pediatric oncology professionals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B3EC0C-D1B9-07E8-1293-C3B423759BEA}"/>
              </a:ext>
            </a:extLst>
          </p:cNvPr>
          <p:cNvSpPr txBox="1"/>
          <p:nvPr/>
        </p:nvSpPr>
        <p:spPr>
          <a:xfrm>
            <a:off x="6812280" y="927533"/>
            <a:ext cx="4968240" cy="477053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/>
              <a:t>Key System Enablers</a:t>
            </a:r>
          </a:p>
          <a:p>
            <a:pPr>
              <a:buNone/>
            </a:pPr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Pediatric Cancer State Task Force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Samanvay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Kendra – Care Coordination Center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Proposed State Tumor &amp; Teleconsultation Board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District awareness &amp; referral pathways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District hospitals and DCCC integration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HCW capacity building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Continuity of care closer to home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None/>
            </a:pPr>
            <a:r>
              <a:rPr lang="en-US" b="1" dirty="0"/>
              <a:t>Impact</a:t>
            </a:r>
          </a:p>
          <a:p>
            <a:pPr>
              <a:buNone/>
            </a:pPr>
            <a:endParaRPr lang="en-US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52% access already achieved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Roadmap to 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100% Access by 2030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Reduction in treatment abandonment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Improved navigation and financial protection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Better continuity and survivorship care </a:t>
            </a:r>
          </a:p>
          <a:p>
            <a:pPr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D31668-8142-C2DE-5C9A-BA2AAE2A81CD}"/>
              </a:ext>
            </a:extLst>
          </p:cNvPr>
          <p:cNvSpPr txBox="1"/>
          <p:nvPr/>
        </p:nvSpPr>
        <p:spPr>
          <a:xfrm>
            <a:off x="718709" y="5857725"/>
            <a:ext cx="824992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/>
              <a:t>Shared Care Model</a:t>
            </a:r>
          </a:p>
          <a:p>
            <a:pPr>
              <a:buNone/>
            </a:pPr>
            <a:r>
              <a:rPr lang="en-US" b="1" dirty="0"/>
              <a:t>Detection → Diagnosis → Referral → Treatment → Shared Care → Survivorship/Palliative Care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0C94B9-FFA9-E56E-EED1-3D05E399BB72}"/>
              </a:ext>
            </a:extLst>
          </p:cNvPr>
          <p:cNvSpPr txBox="1"/>
          <p:nvPr/>
        </p:nvSpPr>
        <p:spPr>
          <a:xfrm>
            <a:off x="411480" y="665923"/>
            <a:ext cx="609600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/>
              <a:t>Building the Uttar Pradesh Childhood Cancer Network</a:t>
            </a:r>
          </a:p>
          <a:p>
            <a:pPr>
              <a:buNone/>
            </a:pPr>
            <a:r>
              <a:rPr lang="en-US" b="1" dirty="0"/>
              <a:t>A Hub–Spoke Shared Care Ecosystem</a:t>
            </a:r>
            <a:endParaRPr lang="en-US" dirty="0"/>
          </a:p>
        </p:txBody>
      </p:sp>
      <p:pic>
        <p:nvPicPr>
          <p:cNvPr id="6" name="Google Shape;112;p2" title="Screenshot 2026-05-20 155047.png">
            <a:extLst>
              <a:ext uri="{FF2B5EF4-FFF2-40B4-BE49-F238E27FC236}">
                <a16:creationId xmlns:a16="http://schemas.microsoft.com/office/drawing/2014/main" id="{DBEE39C1-F611-C09D-A405-FC527D19209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48336"/>
          <a:stretch/>
        </p:blipFill>
        <p:spPr>
          <a:xfrm>
            <a:off x="60350" y="1"/>
            <a:ext cx="12192000" cy="665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13;p2" title="Screenshot 2026-05-20 155047.png">
            <a:extLst>
              <a:ext uri="{FF2B5EF4-FFF2-40B4-BE49-F238E27FC236}">
                <a16:creationId xmlns:a16="http://schemas.microsoft.com/office/drawing/2014/main" id="{1E76C202-AB1D-3B2F-014A-1F01796EF82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48336"/>
          <a:stretch/>
        </p:blipFill>
        <p:spPr>
          <a:xfrm rot="10800000">
            <a:off x="-32050" y="6334779"/>
            <a:ext cx="12376800" cy="5232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4428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_wide_infographic_slide_style_poster_with_a_clean.png"/>
          <p:cNvPicPr>
            <a:picLocks noChangeAspect="1"/>
          </p:cNvPicPr>
          <p:nvPr/>
        </p:nvPicPr>
        <p:blipFill>
          <a:blip r:embed="rId2"/>
          <a:srcRect t="-8554" r="-8554" b="9440"/>
          <a:stretch>
            <a:fillRect/>
          </a:stretch>
        </p:blipFill>
        <p:spPr>
          <a:xfrm>
            <a:off x="1431233" y="218661"/>
            <a:ext cx="10595113" cy="6261652"/>
          </a:xfrm>
          <a:prstGeom prst="rect">
            <a:avLst/>
          </a:prstGeom>
        </p:spPr>
      </p:pic>
      <p:pic>
        <p:nvPicPr>
          <p:cNvPr id="3" name="Google Shape;113;p2" title="Screenshot 2026-05-20 155047.png">
            <a:extLst>
              <a:ext uri="{FF2B5EF4-FFF2-40B4-BE49-F238E27FC236}">
                <a16:creationId xmlns:a16="http://schemas.microsoft.com/office/drawing/2014/main" id="{768EE450-1249-B462-F20B-F1D8ABB2C91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 rot="10800000">
            <a:off x="-184800" y="6331079"/>
            <a:ext cx="12376800" cy="61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12;p2" title="Screenshot 2026-05-20 155047.png">
            <a:extLst>
              <a:ext uri="{FF2B5EF4-FFF2-40B4-BE49-F238E27FC236}">
                <a16:creationId xmlns:a16="http://schemas.microsoft.com/office/drawing/2014/main" id="{BFBB2BBF-7E67-F098-FE76-33DE2F18B3D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>
            <a:off x="-92400" y="153059"/>
            <a:ext cx="12192000" cy="657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0F4627-0B75-AB17-DD5A-175A3EE736C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665D30-42D6-3F02-BD3F-A716A71CDF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581"/>
          <a:stretch>
            <a:fillRect/>
          </a:stretch>
        </p:blipFill>
        <p:spPr>
          <a:xfrm>
            <a:off x="932621" y="1012356"/>
            <a:ext cx="10326758" cy="52522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9E3F23-D0AE-88CD-D83C-0FB78FBE93BD}"/>
              </a:ext>
            </a:extLst>
          </p:cNvPr>
          <p:cNvSpPr txBox="1"/>
          <p:nvPr/>
        </p:nvSpPr>
        <p:spPr>
          <a:xfrm>
            <a:off x="2108752" y="5568645"/>
            <a:ext cx="1071769" cy="2769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12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Divisions</a:t>
            </a:r>
          </a:p>
        </p:txBody>
      </p:sp>
      <p:sp>
        <p:nvSpPr>
          <p:cNvPr id="6" name="Google Shape;656;p21">
            <a:extLst>
              <a:ext uri="{FF2B5EF4-FFF2-40B4-BE49-F238E27FC236}">
                <a16:creationId xmlns:a16="http://schemas.microsoft.com/office/drawing/2014/main" id="{A0E79700-A473-58ED-AB2E-E5E2C637654B}"/>
              </a:ext>
            </a:extLst>
          </p:cNvPr>
          <p:cNvSpPr txBox="1">
            <a:spLocks/>
          </p:cNvSpPr>
          <p:nvPr/>
        </p:nvSpPr>
        <p:spPr>
          <a:xfrm>
            <a:off x="530222" y="136525"/>
            <a:ext cx="11451264" cy="6261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STTB + Childhood Cancer Division (CCD)</a:t>
            </a:r>
          </a:p>
        </p:txBody>
      </p:sp>
      <p:pic>
        <p:nvPicPr>
          <p:cNvPr id="7" name="Google Shape;113;p2" title="Screenshot 2026-05-20 155047.png">
            <a:extLst>
              <a:ext uri="{FF2B5EF4-FFF2-40B4-BE49-F238E27FC236}">
                <a16:creationId xmlns:a16="http://schemas.microsoft.com/office/drawing/2014/main" id="{2A3AA144-C1D1-8144-5408-747CB765969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 rot="10800000">
            <a:off x="67454" y="6230652"/>
            <a:ext cx="12376800" cy="6165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251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">
          <a:extLst>
            <a:ext uri="{FF2B5EF4-FFF2-40B4-BE49-F238E27FC236}">
              <a16:creationId xmlns:a16="http://schemas.microsoft.com/office/drawing/2014/main" id="{15AD3C6B-256E-AF3F-C9EB-C71FF9220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" title="Screenshot 2026-05-20 155047.png">
            <a:extLst>
              <a:ext uri="{FF2B5EF4-FFF2-40B4-BE49-F238E27FC236}">
                <a16:creationId xmlns:a16="http://schemas.microsoft.com/office/drawing/2014/main" id="{C34C0E66-049D-81CB-A7A9-5A2595AE4BC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>
            <a:off x="60350" y="-111125"/>
            <a:ext cx="12192000" cy="122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 title="Screenshot 2026-05-20 155047.png">
            <a:extLst>
              <a:ext uri="{FF2B5EF4-FFF2-40B4-BE49-F238E27FC236}">
                <a16:creationId xmlns:a16="http://schemas.microsoft.com/office/drawing/2014/main" id="{FB510457-ABB1-7612-3F77-227177246CE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 rot="10800000">
            <a:off x="-32050" y="5635425"/>
            <a:ext cx="12376800" cy="12225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34818" y="599867"/>
            <a:ext cx="698139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rPr sz="2800" dirty="0"/>
              <a:t>A Shared Vision: 100–100–60</a:t>
            </a:r>
            <a:r>
              <a:rPr lang="en-US" sz="2800" dirty="0"/>
              <a:t> – by 2030 </a:t>
            </a:r>
            <a:endParaRPr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805300" y="5133210"/>
            <a:ext cx="1136110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800"/>
            </a:pPr>
            <a:endParaRPr lang="en-IN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 sz="1800"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Aligned to UNGA 80, WHO GICC and National  and State Govt priorities.</a:t>
            </a:r>
          </a:p>
          <a:p>
            <a:pPr algn="ctr">
              <a:defRPr sz="1800"/>
            </a:pP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Measured and monitored over time.  </a:t>
            </a:r>
            <a:r>
              <a:rPr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 </a:t>
            </a:r>
            <a:r>
              <a:rPr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outcomes framework for all stakeholders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C4C8A6-1498-89A1-518C-F4CC07FDBE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007" b="8507"/>
          <a:stretch>
            <a:fillRect/>
          </a:stretch>
        </p:blipFill>
        <p:spPr>
          <a:xfrm>
            <a:off x="1803207" y="1165607"/>
            <a:ext cx="9010567" cy="419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471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2000" cy="633984"/>
          </a:xfrm>
          <a:prstGeom prst="rect">
            <a:avLst/>
          </a:prstGeom>
          <a:solidFill>
            <a:srgbClr val="FFFFFF"/>
          </a:solidFill>
          <a:ln w="12700">
            <a:solidFill>
              <a:srgbClr val="F0C8A8"/>
            </a:solidFill>
            <a:prstDash val="solid"/>
          </a:ln>
        </p:spPr>
        <p:txBody>
          <a:bodyPr/>
          <a:lstStyle/>
          <a:p>
            <a:endParaRPr lang="en-IN" sz="1867"/>
          </a:p>
        </p:txBody>
      </p:sp>
      <p:sp>
        <p:nvSpPr>
          <p:cNvPr id="3" name="Text 1"/>
          <p:cNvSpPr/>
          <p:nvPr/>
        </p:nvSpPr>
        <p:spPr>
          <a:xfrm>
            <a:off x="243840" y="0"/>
            <a:ext cx="11704320" cy="6339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733" b="1" dirty="0">
                <a:solidFill>
                  <a:srgbClr val="1A1A1A"/>
                </a:solidFill>
              </a:rPr>
              <a:t>Measurable Outcomes &amp; Systems Change  </a:t>
            </a:r>
            <a:r>
              <a:rPr lang="en-US" sz="1733" b="1" dirty="0">
                <a:solidFill>
                  <a:srgbClr val="E8622A"/>
                </a:solidFill>
              </a:rPr>
              <a:t>|  </a:t>
            </a:r>
            <a:r>
              <a:rPr lang="en-US" sz="1733" b="1" dirty="0">
                <a:solidFill>
                  <a:srgbClr val="1A1A1A"/>
                </a:solidFill>
              </a:rPr>
              <a:t>From Pilot Interventions to Statewide Strengthening</a:t>
            </a:r>
            <a:endParaRPr lang="en-US" sz="1733" dirty="0"/>
          </a:p>
        </p:txBody>
      </p:sp>
      <p:sp>
        <p:nvSpPr>
          <p:cNvPr id="4" name="Shape 2"/>
          <p:cNvSpPr/>
          <p:nvPr/>
        </p:nvSpPr>
        <p:spPr>
          <a:xfrm>
            <a:off x="0" y="633984"/>
            <a:ext cx="6217920" cy="6217920"/>
          </a:xfrm>
          <a:prstGeom prst="rect">
            <a:avLst/>
          </a:prstGeom>
          <a:solidFill>
            <a:srgbClr val="FFFFFF"/>
          </a:solidFill>
          <a:ln w="6350">
            <a:solidFill>
              <a:srgbClr val="F0C8A8"/>
            </a:solidFill>
            <a:prstDash val="solid"/>
          </a:ln>
        </p:spPr>
        <p:txBody>
          <a:bodyPr/>
          <a:lstStyle/>
          <a:p>
            <a:endParaRPr lang="en-IN" sz="1867"/>
          </a:p>
        </p:txBody>
      </p:sp>
      <p:sp>
        <p:nvSpPr>
          <p:cNvPr id="5" name="Shape 3"/>
          <p:cNvSpPr/>
          <p:nvPr/>
        </p:nvSpPr>
        <p:spPr>
          <a:xfrm>
            <a:off x="182880" y="792480"/>
            <a:ext cx="5852160" cy="463296"/>
          </a:xfrm>
          <a:prstGeom prst="rect">
            <a:avLst/>
          </a:prstGeom>
          <a:solidFill>
            <a:srgbClr val="E8622A"/>
          </a:solidFill>
          <a:ln w="12700">
            <a:solidFill>
              <a:srgbClr val="E8622A"/>
            </a:solidFill>
            <a:prstDash val="solid"/>
          </a:ln>
        </p:spPr>
        <p:txBody>
          <a:bodyPr/>
          <a:lstStyle/>
          <a:p>
            <a:endParaRPr lang="en-IN" sz="1867" b="1" dirty="0"/>
          </a:p>
        </p:txBody>
      </p:sp>
      <p:sp>
        <p:nvSpPr>
          <p:cNvPr id="6" name="Text 4"/>
          <p:cNvSpPr/>
          <p:nvPr/>
        </p:nvSpPr>
        <p:spPr>
          <a:xfrm>
            <a:off x="182880" y="792480"/>
            <a:ext cx="5852160" cy="4632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267" dirty="0">
                <a:solidFill>
                  <a:srgbClr val="FFFFFF"/>
                </a:solidFill>
              </a:rPr>
              <a:t>Measurable Impact - </a:t>
            </a:r>
            <a:r>
              <a:rPr lang="en-US" sz="1267" i="1" dirty="0">
                <a:solidFill>
                  <a:srgbClr val="FFFFFF"/>
                </a:solidFill>
              </a:rPr>
              <a:t>Uttar Pradesh Childhood Cancer Integration</a:t>
            </a:r>
            <a:endParaRPr lang="en-US" sz="1267" dirty="0"/>
          </a:p>
        </p:txBody>
      </p:sp>
      <p:sp>
        <p:nvSpPr>
          <p:cNvPr id="7" name="Text 5"/>
          <p:cNvSpPr/>
          <p:nvPr/>
        </p:nvSpPr>
        <p:spPr>
          <a:xfrm>
            <a:off x="182880" y="1304544"/>
            <a:ext cx="585216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133" b="1" dirty="0">
                <a:solidFill>
                  <a:srgbClr val="E8622A"/>
                </a:solidFill>
              </a:rPr>
              <a:t>From Fragmented Care to Statewide Integration</a:t>
            </a:r>
            <a:endParaRPr lang="en-US" sz="1133" dirty="0"/>
          </a:p>
        </p:txBody>
      </p:sp>
      <p:sp>
        <p:nvSpPr>
          <p:cNvPr id="8" name="Shape 6"/>
          <p:cNvSpPr/>
          <p:nvPr/>
        </p:nvSpPr>
        <p:spPr>
          <a:xfrm>
            <a:off x="182880" y="1670304"/>
            <a:ext cx="5852160" cy="792480"/>
          </a:xfrm>
          <a:prstGeom prst="rect">
            <a:avLst/>
          </a:prstGeom>
          <a:solidFill>
            <a:srgbClr val="FFFFFF"/>
          </a:solidFill>
          <a:ln w="6350">
            <a:solidFill>
              <a:srgbClr val="F0C8A8"/>
            </a:solidFill>
            <a:prstDash val="solid"/>
          </a:ln>
        </p:spPr>
        <p:txBody>
          <a:bodyPr/>
          <a:lstStyle/>
          <a:p>
            <a:endParaRPr lang="en-IN" sz="1867"/>
          </a:p>
        </p:txBody>
      </p:sp>
      <p:sp>
        <p:nvSpPr>
          <p:cNvPr id="9" name="Shape 7"/>
          <p:cNvSpPr/>
          <p:nvPr/>
        </p:nvSpPr>
        <p:spPr>
          <a:xfrm>
            <a:off x="182880" y="1670304"/>
            <a:ext cx="73152" cy="792480"/>
          </a:xfrm>
          <a:prstGeom prst="rect">
            <a:avLst/>
          </a:prstGeom>
          <a:solidFill>
            <a:srgbClr val="E8622A"/>
          </a:solidFill>
          <a:ln w="12700">
            <a:solidFill>
              <a:srgbClr val="E8622A"/>
            </a:solidFill>
            <a:prstDash val="solid"/>
          </a:ln>
        </p:spPr>
        <p:txBody>
          <a:bodyPr/>
          <a:lstStyle/>
          <a:p>
            <a:endParaRPr lang="en-IN" sz="1867"/>
          </a:p>
        </p:txBody>
      </p:sp>
      <p:sp>
        <p:nvSpPr>
          <p:cNvPr id="10" name="Shape 8"/>
          <p:cNvSpPr/>
          <p:nvPr/>
        </p:nvSpPr>
        <p:spPr>
          <a:xfrm>
            <a:off x="329184" y="1792224"/>
            <a:ext cx="548640" cy="548640"/>
          </a:xfrm>
          <a:prstGeom prst="ellipse">
            <a:avLst/>
          </a:prstGeom>
          <a:solidFill>
            <a:srgbClr val="FEF0E8"/>
          </a:solidFill>
          <a:ln w="12700">
            <a:solidFill>
              <a:srgbClr val="FEF0E8"/>
            </a:solidFill>
            <a:prstDash val="solid"/>
          </a:ln>
        </p:spPr>
        <p:txBody>
          <a:bodyPr/>
          <a:lstStyle/>
          <a:p>
            <a:endParaRPr lang="en-IN" sz="1867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36" y="1859280"/>
            <a:ext cx="402336" cy="402336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999744" y="1731264"/>
            <a:ext cx="48768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933" b="1" dirty="0">
                <a:solidFill>
                  <a:srgbClr val="888888"/>
                </a:solidFill>
              </a:rPr>
              <a:t>ACCESS TO CARE</a:t>
            </a:r>
            <a:endParaRPr lang="en-US" sz="933" dirty="0"/>
          </a:p>
        </p:txBody>
      </p:sp>
      <p:sp>
        <p:nvSpPr>
          <p:cNvPr id="13" name="Text 10"/>
          <p:cNvSpPr/>
          <p:nvPr/>
        </p:nvSpPr>
        <p:spPr>
          <a:xfrm>
            <a:off x="999744" y="1926336"/>
            <a:ext cx="4876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67" b="1" dirty="0">
                <a:solidFill>
                  <a:srgbClr val="1A1A1A"/>
                </a:solidFill>
              </a:rPr>
              <a:t>7,600+</a:t>
            </a:r>
            <a:endParaRPr lang="en-US" sz="1867" dirty="0"/>
          </a:p>
        </p:txBody>
      </p:sp>
      <p:sp>
        <p:nvSpPr>
          <p:cNvPr id="14" name="Text 11"/>
          <p:cNvSpPr/>
          <p:nvPr/>
        </p:nvSpPr>
        <p:spPr>
          <a:xfrm>
            <a:off x="999744" y="2206752"/>
            <a:ext cx="48768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dirty="0">
                <a:solidFill>
                  <a:srgbClr val="555555"/>
                </a:solidFill>
              </a:rPr>
              <a:t>Children accessing care annually</a:t>
            </a:r>
            <a:endParaRPr lang="en-US" sz="1000" dirty="0"/>
          </a:p>
        </p:txBody>
      </p:sp>
      <p:sp>
        <p:nvSpPr>
          <p:cNvPr id="15" name="Shape 12"/>
          <p:cNvSpPr/>
          <p:nvPr/>
        </p:nvSpPr>
        <p:spPr>
          <a:xfrm>
            <a:off x="182880" y="2548128"/>
            <a:ext cx="5852160" cy="792480"/>
          </a:xfrm>
          <a:prstGeom prst="rect">
            <a:avLst/>
          </a:prstGeom>
          <a:solidFill>
            <a:srgbClr val="FFFFFF"/>
          </a:solidFill>
          <a:ln w="6350">
            <a:solidFill>
              <a:srgbClr val="F0C8A8"/>
            </a:solidFill>
            <a:prstDash val="solid"/>
          </a:ln>
        </p:spPr>
        <p:txBody>
          <a:bodyPr/>
          <a:lstStyle/>
          <a:p>
            <a:endParaRPr lang="en-IN" sz="1867"/>
          </a:p>
        </p:txBody>
      </p:sp>
      <p:sp>
        <p:nvSpPr>
          <p:cNvPr id="16" name="Shape 13"/>
          <p:cNvSpPr/>
          <p:nvPr/>
        </p:nvSpPr>
        <p:spPr>
          <a:xfrm>
            <a:off x="182880" y="2548128"/>
            <a:ext cx="73152" cy="792480"/>
          </a:xfrm>
          <a:prstGeom prst="rect">
            <a:avLst/>
          </a:prstGeom>
          <a:solidFill>
            <a:srgbClr val="E8622A"/>
          </a:solidFill>
          <a:ln w="12700">
            <a:solidFill>
              <a:srgbClr val="E8622A"/>
            </a:solidFill>
            <a:prstDash val="solid"/>
          </a:ln>
        </p:spPr>
        <p:txBody>
          <a:bodyPr/>
          <a:lstStyle/>
          <a:p>
            <a:endParaRPr lang="en-IN" sz="1867"/>
          </a:p>
        </p:txBody>
      </p:sp>
      <p:sp>
        <p:nvSpPr>
          <p:cNvPr id="17" name="Shape 14"/>
          <p:cNvSpPr/>
          <p:nvPr/>
        </p:nvSpPr>
        <p:spPr>
          <a:xfrm>
            <a:off x="329184" y="2670048"/>
            <a:ext cx="548640" cy="548640"/>
          </a:xfrm>
          <a:prstGeom prst="ellipse">
            <a:avLst/>
          </a:prstGeom>
          <a:solidFill>
            <a:srgbClr val="E1F5EE"/>
          </a:solidFill>
          <a:ln w="12700">
            <a:solidFill>
              <a:srgbClr val="E1F5EE"/>
            </a:solidFill>
            <a:prstDash val="solid"/>
          </a:ln>
        </p:spPr>
        <p:txBody>
          <a:bodyPr/>
          <a:lstStyle/>
          <a:p>
            <a:endParaRPr lang="en-IN" sz="1867"/>
          </a:p>
        </p:txBody>
      </p:sp>
      <p:pic>
        <p:nvPicPr>
          <p:cNvPr id="1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336" y="2737104"/>
            <a:ext cx="402336" cy="402336"/>
          </a:xfrm>
          <a:prstGeom prst="rect">
            <a:avLst/>
          </a:prstGeom>
        </p:spPr>
      </p:pic>
      <p:sp>
        <p:nvSpPr>
          <p:cNvPr id="19" name="Text 15"/>
          <p:cNvSpPr/>
          <p:nvPr/>
        </p:nvSpPr>
        <p:spPr>
          <a:xfrm>
            <a:off x="999744" y="2609088"/>
            <a:ext cx="48768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933" b="1" dirty="0">
                <a:solidFill>
                  <a:srgbClr val="888888"/>
                </a:solidFill>
              </a:rPr>
              <a:t>CAPACITY BUILDING</a:t>
            </a:r>
            <a:endParaRPr lang="en-US" sz="933" dirty="0"/>
          </a:p>
        </p:txBody>
      </p:sp>
      <p:sp>
        <p:nvSpPr>
          <p:cNvPr id="20" name="Text 16"/>
          <p:cNvSpPr/>
          <p:nvPr/>
        </p:nvSpPr>
        <p:spPr>
          <a:xfrm>
            <a:off x="999744" y="2804160"/>
            <a:ext cx="4876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67" b="1" dirty="0">
                <a:solidFill>
                  <a:srgbClr val="1A1A1A"/>
                </a:solidFill>
              </a:rPr>
              <a:t>9,507 HCWs</a:t>
            </a:r>
            <a:endParaRPr lang="en-US" sz="1867" dirty="0"/>
          </a:p>
        </p:txBody>
      </p:sp>
      <p:sp>
        <p:nvSpPr>
          <p:cNvPr id="21" name="Text 17"/>
          <p:cNvSpPr/>
          <p:nvPr/>
        </p:nvSpPr>
        <p:spPr>
          <a:xfrm>
            <a:off x="999744" y="3084576"/>
            <a:ext cx="48768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dirty="0">
                <a:solidFill>
                  <a:srgbClr val="555555"/>
                </a:solidFill>
              </a:rPr>
              <a:t>Trained in 62 districts</a:t>
            </a:r>
            <a:endParaRPr lang="en-US" sz="1000" dirty="0"/>
          </a:p>
        </p:txBody>
      </p:sp>
      <p:sp>
        <p:nvSpPr>
          <p:cNvPr id="22" name="Shape 18"/>
          <p:cNvSpPr/>
          <p:nvPr/>
        </p:nvSpPr>
        <p:spPr>
          <a:xfrm>
            <a:off x="182880" y="3425952"/>
            <a:ext cx="5852160" cy="792480"/>
          </a:xfrm>
          <a:prstGeom prst="rect">
            <a:avLst/>
          </a:prstGeom>
          <a:solidFill>
            <a:srgbClr val="FFFFFF"/>
          </a:solidFill>
          <a:ln w="6350">
            <a:solidFill>
              <a:srgbClr val="F0C8A8"/>
            </a:solidFill>
            <a:prstDash val="solid"/>
          </a:ln>
        </p:spPr>
        <p:txBody>
          <a:bodyPr/>
          <a:lstStyle/>
          <a:p>
            <a:endParaRPr lang="en-IN" sz="1867"/>
          </a:p>
        </p:txBody>
      </p:sp>
      <p:sp>
        <p:nvSpPr>
          <p:cNvPr id="23" name="Shape 19"/>
          <p:cNvSpPr/>
          <p:nvPr/>
        </p:nvSpPr>
        <p:spPr>
          <a:xfrm>
            <a:off x="182880" y="3425952"/>
            <a:ext cx="73152" cy="792480"/>
          </a:xfrm>
          <a:prstGeom prst="rect">
            <a:avLst/>
          </a:prstGeom>
          <a:solidFill>
            <a:srgbClr val="E8622A"/>
          </a:solidFill>
          <a:ln w="12700">
            <a:solidFill>
              <a:srgbClr val="E8622A"/>
            </a:solidFill>
            <a:prstDash val="solid"/>
          </a:ln>
        </p:spPr>
        <p:txBody>
          <a:bodyPr/>
          <a:lstStyle/>
          <a:p>
            <a:endParaRPr lang="en-IN" sz="1867"/>
          </a:p>
        </p:txBody>
      </p:sp>
      <p:sp>
        <p:nvSpPr>
          <p:cNvPr id="24" name="Shape 20"/>
          <p:cNvSpPr/>
          <p:nvPr/>
        </p:nvSpPr>
        <p:spPr>
          <a:xfrm>
            <a:off x="329184" y="3547872"/>
            <a:ext cx="548640" cy="548640"/>
          </a:xfrm>
          <a:prstGeom prst="ellipse">
            <a:avLst/>
          </a:prstGeom>
          <a:solidFill>
            <a:srgbClr val="FAEEDA"/>
          </a:solidFill>
          <a:ln w="12700">
            <a:solidFill>
              <a:srgbClr val="FAEEDA"/>
            </a:solidFill>
            <a:prstDash val="solid"/>
          </a:ln>
        </p:spPr>
        <p:txBody>
          <a:bodyPr/>
          <a:lstStyle/>
          <a:p>
            <a:endParaRPr lang="en-IN" sz="1867"/>
          </a:p>
        </p:txBody>
      </p:sp>
      <p:pic>
        <p:nvPicPr>
          <p:cNvPr id="2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336" y="3614928"/>
            <a:ext cx="402336" cy="402336"/>
          </a:xfrm>
          <a:prstGeom prst="rect">
            <a:avLst/>
          </a:prstGeom>
        </p:spPr>
      </p:pic>
      <p:sp>
        <p:nvSpPr>
          <p:cNvPr id="26" name="Text 21"/>
          <p:cNvSpPr/>
          <p:nvPr/>
        </p:nvSpPr>
        <p:spPr>
          <a:xfrm>
            <a:off x="999744" y="3486912"/>
            <a:ext cx="48768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933" b="1" dirty="0">
                <a:solidFill>
                  <a:srgbClr val="888888"/>
                </a:solidFill>
              </a:rPr>
              <a:t>FINANCIAL PROTECTION</a:t>
            </a:r>
            <a:endParaRPr lang="en-US" sz="933" dirty="0"/>
          </a:p>
        </p:txBody>
      </p:sp>
      <p:sp>
        <p:nvSpPr>
          <p:cNvPr id="27" name="Text 22"/>
          <p:cNvSpPr/>
          <p:nvPr/>
        </p:nvSpPr>
        <p:spPr>
          <a:xfrm>
            <a:off x="999744" y="3681984"/>
            <a:ext cx="4876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67" b="1" dirty="0">
                <a:solidFill>
                  <a:srgbClr val="1A1A1A"/>
                </a:solidFill>
              </a:rPr>
              <a:t>21+ Crore</a:t>
            </a:r>
            <a:endParaRPr lang="en-US" sz="1867" dirty="0"/>
          </a:p>
        </p:txBody>
      </p:sp>
      <p:sp>
        <p:nvSpPr>
          <p:cNvPr id="28" name="Text 23"/>
          <p:cNvSpPr/>
          <p:nvPr/>
        </p:nvSpPr>
        <p:spPr>
          <a:xfrm>
            <a:off x="999744" y="3962400"/>
            <a:ext cx="48768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dirty="0">
                <a:solidFill>
                  <a:srgbClr val="555555"/>
                </a:solidFill>
              </a:rPr>
              <a:t>Facilitated</a:t>
            </a:r>
            <a:endParaRPr lang="en-US" sz="1000" dirty="0"/>
          </a:p>
        </p:txBody>
      </p:sp>
      <p:sp>
        <p:nvSpPr>
          <p:cNvPr id="29" name="Shape 24"/>
          <p:cNvSpPr/>
          <p:nvPr/>
        </p:nvSpPr>
        <p:spPr>
          <a:xfrm>
            <a:off x="182880" y="4303776"/>
            <a:ext cx="5852160" cy="792480"/>
          </a:xfrm>
          <a:prstGeom prst="rect">
            <a:avLst/>
          </a:prstGeom>
          <a:solidFill>
            <a:srgbClr val="FFFFFF"/>
          </a:solidFill>
          <a:ln w="6350">
            <a:solidFill>
              <a:srgbClr val="F0C8A8"/>
            </a:solidFill>
            <a:prstDash val="solid"/>
          </a:ln>
        </p:spPr>
        <p:txBody>
          <a:bodyPr/>
          <a:lstStyle/>
          <a:p>
            <a:endParaRPr lang="en-IN" sz="1867"/>
          </a:p>
        </p:txBody>
      </p:sp>
      <p:sp>
        <p:nvSpPr>
          <p:cNvPr id="30" name="Shape 25"/>
          <p:cNvSpPr/>
          <p:nvPr/>
        </p:nvSpPr>
        <p:spPr>
          <a:xfrm>
            <a:off x="182880" y="4303776"/>
            <a:ext cx="73152" cy="792480"/>
          </a:xfrm>
          <a:prstGeom prst="rect">
            <a:avLst/>
          </a:prstGeom>
          <a:solidFill>
            <a:srgbClr val="E8622A"/>
          </a:solidFill>
          <a:ln w="12700">
            <a:solidFill>
              <a:srgbClr val="E8622A"/>
            </a:solidFill>
            <a:prstDash val="solid"/>
          </a:ln>
        </p:spPr>
        <p:txBody>
          <a:bodyPr/>
          <a:lstStyle/>
          <a:p>
            <a:endParaRPr lang="en-IN" sz="1867"/>
          </a:p>
        </p:txBody>
      </p:sp>
      <p:sp>
        <p:nvSpPr>
          <p:cNvPr id="31" name="Shape 26"/>
          <p:cNvSpPr/>
          <p:nvPr/>
        </p:nvSpPr>
        <p:spPr>
          <a:xfrm>
            <a:off x="329184" y="4425696"/>
            <a:ext cx="548640" cy="548640"/>
          </a:xfrm>
          <a:prstGeom prst="ellipse">
            <a:avLst/>
          </a:prstGeom>
          <a:solidFill>
            <a:srgbClr val="FEF0E8"/>
          </a:solidFill>
          <a:ln w="12700">
            <a:solidFill>
              <a:srgbClr val="FEF0E8"/>
            </a:solidFill>
            <a:prstDash val="solid"/>
          </a:ln>
        </p:spPr>
        <p:txBody>
          <a:bodyPr/>
          <a:lstStyle/>
          <a:p>
            <a:endParaRPr lang="en-IN" sz="1867"/>
          </a:p>
        </p:txBody>
      </p:sp>
      <p:pic>
        <p:nvPicPr>
          <p:cNvPr id="3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336" y="4492752"/>
            <a:ext cx="402336" cy="402336"/>
          </a:xfrm>
          <a:prstGeom prst="rect">
            <a:avLst/>
          </a:prstGeom>
        </p:spPr>
      </p:pic>
      <p:sp>
        <p:nvSpPr>
          <p:cNvPr id="33" name="Text 27"/>
          <p:cNvSpPr/>
          <p:nvPr/>
        </p:nvSpPr>
        <p:spPr>
          <a:xfrm>
            <a:off x="999744" y="4364736"/>
            <a:ext cx="48768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933" b="1" dirty="0">
                <a:solidFill>
                  <a:srgbClr val="888888"/>
                </a:solidFill>
              </a:rPr>
              <a:t>EVIDENCE &amp; INNOVATION</a:t>
            </a:r>
            <a:endParaRPr lang="en-US" sz="933" dirty="0"/>
          </a:p>
        </p:txBody>
      </p:sp>
      <p:sp>
        <p:nvSpPr>
          <p:cNvPr id="34" name="Text 28"/>
          <p:cNvSpPr/>
          <p:nvPr/>
        </p:nvSpPr>
        <p:spPr>
          <a:xfrm>
            <a:off x="999744" y="4559808"/>
            <a:ext cx="4876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67" b="1" dirty="0">
                <a:solidFill>
                  <a:srgbClr val="1A1A1A"/>
                </a:solidFill>
              </a:rPr>
              <a:t>Annual Reviews</a:t>
            </a:r>
            <a:endParaRPr lang="en-US" sz="1867" dirty="0"/>
          </a:p>
        </p:txBody>
      </p:sp>
      <p:sp>
        <p:nvSpPr>
          <p:cNvPr id="35" name="Text 29"/>
          <p:cNvSpPr/>
          <p:nvPr/>
        </p:nvSpPr>
        <p:spPr>
          <a:xfrm>
            <a:off x="999744" y="4840224"/>
            <a:ext cx="48768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dirty="0">
                <a:solidFill>
                  <a:srgbClr val="555555"/>
                </a:solidFill>
              </a:rPr>
              <a:t>Mapping &amp; OCAT reviews</a:t>
            </a:r>
            <a:endParaRPr lang="en-US" sz="1000" dirty="0"/>
          </a:p>
        </p:txBody>
      </p:sp>
      <p:sp>
        <p:nvSpPr>
          <p:cNvPr id="36" name="Shape 30"/>
          <p:cNvSpPr/>
          <p:nvPr/>
        </p:nvSpPr>
        <p:spPr>
          <a:xfrm>
            <a:off x="182880" y="5181600"/>
            <a:ext cx="5852160" cy="792480"/>
          </a:xfrm>
          <a:prstGeom prst="rect">
            <a:avLst/>
          </a:prstGeom>
          <a:solidFill>
            <a:srgbClr val="FFFFFF"/>
          </a:solidFill>
          <a:ln w="6350">
            <a:solidFill>
              <a:srgbClr val="F0C8A8"/>
            </a:solidFill>
            <a:prstDash val="solid"/>
          </a:ln>
        </p:spPr>
        <p:txBody>
          <a:bodyPr/>
          <a:lstStyle/>
          <a:p>
            <a:endParaRPr lang="en-IN" sz="1867"/>
          </a:p>
        </p:txBody>
      </p:sp>
      <p:sp>
        <p:nvSpPr>
          <p:cNvPr id="37" name="Shape 31"/>
          <p:cNvSpPr/>
          <p:nvPr/>
        </p:nvSpPr>
        <p:spPr>
          <a:xfrm>
            <a:off x="182880" y="5181600"/>
            <a:ext cx="73152" cy="792480"/>
          </a:xfrm>
          <a:prstGeom prst="rect">
            <a:avLst/>
          </a:prstGeom>
          <a:solidFill>
            <a:srgbClr val="E8622A"/>
          </a:solidFill>
          <a:ln w="12700">
            <a:solidFill>
              <a:srgbClr val="E8622A"/>
            </a:solidFill>
            <a:prstDash val="solid"/>
          </a:ln>
        </p:spPr>
        <p:txBody>
          <a:bodyPr/>
          <a:lstStyle/>
          <a:p>
            <a:endParaRPr lang="en-IN" sz="1867"/>
          </a:p>
        </p:txBody>
      </p:sp>
      <p:sp>
        <p:nvSpPr>
          <p:cNvPr id="38" name="Shape 32"/>
          <p:cNvSpPr/>
          <p:nvPr/>
        </p:nvSpPr>
        <p:spPr>
          <a:xfrm>
            <a:off x="329184" y="5303520"/>
            <a:ext cx="548640" cy="548640"/>
          </a:xfrm>
          <a:prstGeom prst="ellipse">
            <a:avLst/>
          </a:prstGeom>
          <a:solidFill>
            <a:srgbClr val="EAF3DE"/>
          </a:solidFill>
          <a:ln w="12700">
            <a:solidFill>
              <a:srgbClr val="EAF3DE"/>
            </a:solidFill>
            <a:prstDash val="solid"/>
          </a:ln>
        </p:spPr>
        <p:txBody>
          <a:bodyPr/>
          <a:lstStyle/>
          <a:p>
            <a:endParaRPr lang="en-IN" sz="1867"/>
          </a:p>
        </p:txBody>
      </p:sp>
      <p:pic>
        <p:nvPicPr>
          <p:cNvPr id="39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2336" y="5370576"/>
            <a:ext cx="402336" cy="402336"/>
          </a:xfrm>
          <a:prstGeom prst="rect">
            <a:avLst/>
          </a:prstGeom>
        </p:spPr>
      </p:pic>
      <p:sp>
        <p:nvSpPr>
          <p:cNvPr id="40" name="Text 33"/>
          <p:cNvSpPr/>
          <p:nvPr/>
        </p:nvSpPr>
        <p:spPr>
          <a:xfrm>
            <a:off x="999744" y="5242560"/>
            <a:ext cx="48768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933" b="1" dirty="0">
                <a:solidFill>
                  <a:srgbClr val="888888"/>
                </a:solidFill>
              </a:rPr>
              <a:t>HOLISTIC CARE</a:t>
            </a:r>
            <a:endParaRPr lang="en-US" sz="933" dirty="0"/>
          </a:p>
        </p:txBody>
      </p:sp>
      <p:sp>
        <p:nvSpPr>
          <p:cNvPr id="41" name="Text 34"/>
          <p:cNvSpPr/>
          <p:nvPr/>
        </p:nvSpPr>
        <p:spPr>
          <a:xfrm>
            <a:off x="999744" y="5437632"/>
            <a:ext cx="4876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867" b="1" dirty="0">
                <a:solidFill>
                  <a:srgbClr val="1A1A1A"/>
                </a:solidFill>
              </a:rPr>
              <a:t>1,800+ Families</a:t>
            </a:r>
            <a:endParaRPr lang="en-US" sz="1867" dirty="0"/>
          </a:p>
        </p:txBody>
      </p:sp>
      <p:sp>
        <p:nvSpPr>
          <p:cNvPr id="42" name="Text 35"/>
          <p:cNvSpPr/>
          <p:nvPr/>
        </p:nvSpPr>
        <p:spPr>
          <a:xfrm>
            <a:off x="999744" y="5718048"/>
            <a:ext cx="487680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dirty="0">
                <a:solidFill>
                  <a:srgbClr val="555555"/>
                </a:solidFill>
              </a:rPr>
              <a:t>Supported - "Home Away from Home"</a:t>
            </a:r>
            <a:endParaRPr lang="en-US" sz="1000" dirty="0"/>
          </a:p>
        </p:txBody>
      </p:sp>
      <p:sp>
        <p:nvSpPr>
          <p:cNvPr id="43" name="Shape 36"/>
          <p:cNvSpPr/>
          <p:nvPr/>
        </p:nvSpPr>
        <p:spPr>
          <a:xfrm>
            <a:off x="182880" y="6071616"/>
            <a:ext cx="5852160" cy="426720"/>
          </a:xfrm>
          <a:prstGeom prst="rect">
            <a:avLst/>
          </a:prstGeom>
          <a:solidFill>
            <a:srgbClr val="E8622A"/>
          </a:solidFill>
          <a:ln w="12700">
            <a:solidFill>
              <a:srgbClr val="E8622A"/>
            </a:solidFill>
            <a:prstDash val="solid"/>
          </a:ln>
        </p:spPr>
        <p:txBody>
          <a:bodyPr/>
          <a:lstStyle/>
          <a:p>
            <a:endParaRPr lang="en-IN" sz="2000" dirty="0"/>
          </a:p>
        </p:txBody>
      </p:sp>
      <p:sp>
        <p:nvSpPr>
          <p:cNvPr id="44" name="Text 37"/>
          <p:cNvSpPr/>
          <p:nvPr/>
        </p:nvSpPr>
        <p:spPr>
          <a:xfrm>
            <a:off x="182880" y="6071616"/>
            <a:ext cx="5852160" cy="426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000" dirty="0">
                <a:solidFill>
                  <a:srgbClr val="FFFFFF"/>
                </a:solidFill>
              </a:rPr>
              <a:t>Uttar Pradesh demonstrates that </a:t>
            </a:r>
            <a:r>
              <a:rPr lang="en-US" sz="1000" i="1" dirty="0">
                <a:solidFill>
                  <a:srgbClr val="FFFFFF"/>
                </a:solidFill>
              </a:rPr>
              <a:t>"Change for Childhood Cancer"</a:t>
            </a:r>
            <a:r>
              <a:rPr lang="en-US" sz="1000" dirty="0">
                <a:solidFill>
                  <a:srgbClr val="FFFFFF"/>
                </a:solidFill>
              </a:rPr>
              <a:t> is possible through coordinated systems strengthening.</a:t>
            </a:r>
            <a:endParaRPr lang="en-US" sz="1000" dirty="0"/>
          </a:p>
        </p:txBody>
      </p:sp>
      <p:sp>
        <p:nvSpPr>
          <p:cNvPr id="69" name="Shape 38">
            <a:extLst>
              <a:ext uri="{FF2B5EF4-FFF2-40B4-BE49-F238E27FC236}">
                <a16:creationId xmlns:a16="http://schemas.microsoft.com/office/drawing/2014/main" id="{380EEF38-DD85-BB4A-BA28-B360596F56D7}"/>
              </a:ext>
            </a:extLst>
          </p:cNvPr>
          <p:cNvSpPr/>
          <p:nvPr/>
        </p:nvSpPr>
        <p:spPr>
          <a:xfrm>
            <a:off x="6278880" y="633984"/>
            <a:ext cx="5913120" cy="6217920"/>
          </a:xfrm>
          <a:prstGeom prst="rect">
            <a:avLst/>
          </a:prstGeom>
          <a:solidFill>
            <a:srgbClr val="FFF8F4"/>
          </a:solidFill>
          <a:ln w="6350">
            <a:solidFill>
              <a:srgbClr val="F0C8A8"/>
            </a:solidFill>
            <a:prstDash val="solid"/>
          </a:ln>
        </p:spPr>
        <p:txBody>
          <a:bodyPr/>
          <a:lstStyle/>
          <a:p>
            <a:endParaRPr lang="en-IN" sz="1867"/>
          </a:p>
        </p:txBody>
      </p:sp>
      <p:sp>
        <p:nvSpPr>
          <p:cNvPr id="71" name="Text 39">
            <a:extLst>
              <a:ext uri="{FF2B5EF4-FFF2-40B4-BE49-F238E27FC236}">
                <a16:creationId xmlns:a16="http://schemas.microsoft.com/office/drawing/2014/main" id="{B901D1F3-0423-B226-B271-6DAFABBE5F23}"/>
              </a:ext>
            </a:extLst>
          </p:cNvPr>
          <p:cNvSpPr/>
          <p:nvPr/>
        </p:nvSpPr>
        <p:spPr>
          <a:xfrm>
            <a:off x="6461760" y="829056"/>
            <a:ext cx="54864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67" b="1" dirty="0">
                <a:solidFill>
                  <a:srgbClr val="1A1A1A"/>
                </a:solidFill>
              </a:rPr>
              <a:t>Why UP is a National Demonstration Model</a:t>
            </a:r>
            <a:endParaRPr lang="en-US" sz="1467" dirty="0"/>
          </a:p>
        </p:txBody>
      </p:sp>
      <p:sp>
        <p:nvSpPr>
          <p:cNvPr id="72" name="Shape 40">
            <a:extLst>
              <a:ext uri="{FF2B5EF4-FFF2-40B4-BE49-F238E27FC236}">
                <a16:creationId xmlns:a16="http://schemas.microsoft.com/office/drawing/2014/main" id="{AE108312-309D-01CB-1855-7EEFD671A608}"/>
              </a:ext>
            </a:extLst>
          </p:cNvPr>
          <p:cNvSpPr/>
          <p:nvPr/>
        </p:nvSpPr>
        <p:spPr>
          <a:xfrm>
            <a:off x="6461760" y="1341120"/>
            <a:ext cx="268224" cy="268224"/>
          </a:xfrm>
          <a:prstGeom prst="rect">
            <a:avLst/>
          </a:prstGeom>
          <a:solidFill>
            <a:srgbClr val="E8622A"/>
          </a:solidFill>
          <a:ln w="12700">
            <a:solidFill>
              <a:srgbClr val="E8622A"/>
            </a:solidFill>
            <a:prstDash val="solid"/>
          </a:ln>
        </p:spPr>
        <p:txBody>
          <a:bodyPr/>
          <a:lstStyle/>
          <a:p>
            <a:r>
              <a:rPr lang="en-US" sz="1600" b="1" dirty="0">
                <a:solidFill>
                  <a:srgbClr val="FFFFFF"/>
                </a:solidFill>
              </a:rPr>
              <a:t>✓</a:t>
            </a:r>
            <a:endParaRPr lang="en-US" sz="1600" dirty="0"/>
          </a:p>
          <a:p>
            <a:endParaRPr lang="en-IN" sz="1867" dirty="0"/>
          </a:p>
        </p:txBody>
      </p:sp>
      <p:sp>
        <p:nvSpPr>
          <p:cNvPr id="73" name="Text 42">
            <a:extLst>
              <a:ext uri="{FF2B5EF4-FFF2-40B4-BE49-F238E27FC236}">
                <a16:creationId xmlns:a16="http://schemas.microsoft.com/office/drawing/2014/main" id="{7845CA28-A546-C881-3D50-C1817141EE54}"/>
              </a:ext>
            </a:extLst>
          </p:cNvPr>
          <p:cNvSpPr/>
          <p:nvPr/>
        </p:nvSpPr>
        <p:spPr>
          <a:xfrm>
            <a:off x="6790944" y="1341120"/>
            <a:ext cx="524256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dirty="0">
                <a:solidFill>
                  <a:srgbClr val="1A1A1A"/>
                </a:solidFill>
              </a:rPr>
              <a:t>Government-aligned</a:t>
            </a:r>
            <a:endParaRPr lang="en-US" dirty="0"/>
          </a:p>
        </p:txBody>
      </p:sp>
      <p:sp>
        <p:nvSpPr>
          <p:cNvPr id="74" name="Text 44">
            <a:extLst>
              <a:ext uri="{FF2B5EF4-FFF2-40B4-BE49-F238E27FC236}">
                <a16:creationId xmlns:a16="http://schemas.microsoft.com/office/drawing/2014/main" id="{E4261438-189F-DB89-13E8-74B8E523B330}"/>
              </a:ext>
            </a:extLst>
          </p:cNvPr>
          <p:cNvSpPr/>
          <p:nvPr/>
        </p:nvSpPr>
        <p:spPr>
          <a:xfrm>
            <a:off x="6461760" y="1792224"/>
            <a:ext cx="268224" cy="2682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</a:rPr>
              <a:t>✓</a:t>
            </a:r>
            <a:endParaRPr lang="en-US" sz="1200" dirty="0"/>
          </a:p>
        </p:txBody>
      </p:sp>
      <p:sp>
        <p:nvSpPr>
          <p:cNvPr id="75" name="Text 45">
            <a:extLst>
              <a:ext uri="{FF2B5EF4-FFF2-40B4-BE49-F238E27FC236}">
                <a16:creationId xmlns:a16="http://schemas.microsoft.com/office/drawing/2014/main" id="{343F1C1F-6287-931C-4B08-59595EEAB596}"/>
              </a:ext>
            </a:extLst>
          </p:cNvPr>
          <p:cNvSpPr/>
          <p:nvPr/>
        </p:nvSpPr>
        <p:spPr>
          <a:xfrm>
            <a:off x="6790944" y="1804416"/>
            <a:ext cx="524256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dirty="0">
                <a:solidFill>
                  <a:srgbClr val="1A1A1A"/>
                </a:solidFill>
              </a:rPr>
              <a:t>Scalable</a:t>
            </a:r>
            <a:endParaRPr lang="en-US" dirty="0"/>
          </a:p>
        </p:txBody>
      </p:sp>
      <p:sp>
        <p:nvSpPr>
          <p:cNvPr id="76" name="Shape 46">
            <a:extLst>
              <a:ext uri="{FF2B5EF4-FFF2-40B4-BE49-F238E27FC236}">
                <a16:creationId xmlns:a16="http://schemas.microsoft.com/office/drawing/2014/main" id="{DC0E459C-DAFE-2FD5-A60C-B75FC2DB2350}"/>
              </a:ext>
            </a:extLst>
          </p:cNvPr>
          <p:cNvSpPr/>
          <p:nvPr/>
        </p:nvSpPr>
        <p:spPr>
          <a:xfrm>
            <a:off x="6461760" y="2267712"/>
            <a:ext cx="268224" cy="268224"/>
          </a:xfrm>
          <a:prstGeom prst="rect">
            <a:avLst/>
          </a:prstGeom>
          <a:solidFill>
            <a:srgbClr val="E8622A"/>
          </a:solidFill>
          <a:ln w="12700">
            <a:solidFill>
              <a:srgbClr val="E8622A"/>
            </a:solidFill>
            <a:prstDash val="solid"/>
          </a:ln>
        </p:spPr>
        <p:txBody>
          <a:bodyPr/>
          <a:lstStyle/>
          <a:p>
            <a:r>
              <a:rPr lang="en-US" sz="1600" b="1" dirty="0">
                <a:solidFill>
                  <a:srgbClr val="FFFFFF"/>
                </a:solidFill>
              </a:rPr>
              <a:t>✓</a:t>
            </a:r>
            <a:endParaRPr lang="en-US" sz="1600" dirty="0"/>
          </a:p>
          <a:p>
            <a:endParaRPr lang="en-IN" sz="1600" dirty="0"/>
          </a:p>
        </p:txBody>
      </p:sp>
      <p:sp>
        <p:nvSpPr>
          <p:cNvPr id="77" name="Text 48">
            <a:extLst>
              <a:ext uri="{FF2B5EF4-FFF2-40B4-BE49-F238E27FC236}">
                <a16:creationId xmlns:a16="http://schemas.microsoft.com/office/drawing/2014/main" id="{63FADC8F-E855-85BB-1ACD-A5310FED8946}"/>
              </a:ext>
            </a:extLst>
          </p:cNvPr>
          <p:cNvSpPr/>
          <p:nvPr/>
        </p:nvSpPr>
        <p:spPr>
          <a:xfrm>
            <a:off x="6790944" y="2267712"/>
            <a:ext cx="524256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dirty="0">
                <a:solidFill>
                  <a:srgbClr val="1A1A1A"/>
                </a:solidFill>
              </a:rPr>
              <a:t>Public–Private–Civil Society partnership driven</a:t>
            </a:r>
            <a:endParaRPr lang="en-US" dirty="0"/>
          </a:p>
        </p:txBody>
      </p:sp>
      <p:sp>
        <p:nvSpPr>
          <p:cNvPr id="78" name="Shape 49">
            <a:extLst>
              <a:ext uri="{FF2B5EF4-FFF2-40B4-BE49-F238E27FC236}">
                <a16:creationId xmlns:a16="http://schemas.microsoft.com/office/drawing/2014/main" id="{4A9B7791-0DDA-711A-CE5A-00559723B26C}"/>
              </a:ext>
            </a:extLst>
          </p:cNvPr>
          <p:cNvSpPr/>
          <p:nvPr/>
        </p:nvSpPr>
        <p:spPr>
          <a:xfrm>
            <a:off x="6461760" y="2731008"/>
            <a:ext cx="268224" cy="268224"/>
          </a:xfrm>
          <a:prstGeom prst="rect">
            <a:avLst/>
          </a:prstGeom>
          <a:solidFill>
            <a:srgbClr val="E8622A"/>
          </a:solidFill>
          <a:ln w="12700">
            <a:solidFill>
              <a:srgbClr val="E8622A"/>
            </a:solidFill>
            <a:prstDash val="solid"/>
          </a:ln>
        </p:spPr>
        <p:txBody>
          <a:bodyPr/>
          <a:lstStyle/>
          <a:p>
            <a:r>
              <a:rPr lang="en-US" sz="1600" b="1" dirty="0">
                <a:solidFill>
                  <a:srgbClr val="FFFFFF"/>
                </a:solidFill>
              </a:rPr>
              <a:t>✓</a:t>
            </a:r>
            <a:endParaRPr lang="en-US" sz="1600" dirty="0"/>
          </a:p>
          <a:p>
            <a:endParaRPr lang="en-IN" sz="1600" dirty="0"/>
          </a:p>
        </p:txBody>
      </p:sp>
      <p:sp>
        <p:nvSpPr>
          <p:cNvPr id="79" name="Text 51">
            <a:extLst>
              <a:ext uri="{FF2B5EF4-FFF2-40B4-BE49-F238E27FC236}">
                <a16:creationId xmlns:a16="http://schemas.microsoft.com/office/drawing/2014/main" id="{CC5B8036-D7C5-30E8-FD3A-C75037F9E18F}"/>
              </a:ext>
            </a:extLst>
          </p:cNvPr>
          <p:cNvSpPr/>
          <p:nvPr/>
        </p:nvSpPr>
        <p:spPr>
          <a:xfrm>
            <a:off x="6790944" y="2731008"/>
            <a:ext cx="524256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dirty="0">
                <a:solidFill>
                  <a:srgbClr val="1A1A1A"/>
                </a:solidFill>
              </a:rPr>
              <a:t>Outcome-oriented</a:t>
            </a:r>
            <a:endParaRPr lang="en-US" dirty="0"/>
          </a:p>
        </p:txBody>
      </p:sp>
      <p:sp>
        <p:nvSpPr>
          <p:cNvPr id="80" name="Text 53">
            <a:extLst>
              <a:ext uri="{FF2B5EF4-FFF2-40B4-BE49-F238E27FC236}">
                <a16:creationId xmlns:a16="http://schemas.microsoft.com/office/drawing/2014/main" id="{E0FD7DD6-AD0B-5C9F-1D64-C38F368D4EDB}"/>
              </a:ext>
            </a:extLst>
          </p:cNvPr>
          <p:cNvSpPr/>
          <p:nvPr/>
        </p:nvSpPr>
        <p:spPr>
          <a:xfrm>
            <a:off x="6461760" y="3182112"/>
            <a:ext cx="268224" cy="26822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1200" b="1" dirty="0">
                <a:solidFill>
                  <a:srgbClr val="FFFFFF"/>
                </a:solidFill>
              </a:rPr>
              <a:t>✓</a:t>
            </a:r>
            <a:endParaRPr lang="en-US" sz="1200" dirty="0"/>
          </a:p>
        </p:txBody>
      </p:sp>
      <p:sp>
        <p:nvSpPr>
          <p:cNvPr id="81" name="Text 54">
            <a:extLst>
              <a:ext uri="{FF2B5EF4-FFF2-40B4-BE49-F238E27FC236}">
                <a16:creationId xmlns:a16="http://schemas.microsoft.com/office/drawing/2014/main" id="{1943DD59-E78D-1609-3413-E61E93B9A422}"/>
              </a:ext>
            </a:extLst>
          </p:cNvPr>
          <p:cNvSpPr/>
          <p:nvPr/>
        </p:nvSpPr>
        <p:spPr>
          <a:xfrm>
            <a:off x="6790944" y="3194304"/>
            <a:ext cx="524256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dirty="0">
                <a:solidFill>
                  <a:srgbClr val="1A1A1A"/>
                </a:solidFill>
              </a:rPr>
              <a:t>Integrated with WHO CureAll &amp; UHC goals</a:t>
            </a:r>
            <a:endParaRPr lang="en-US" dirty="0"/>
          </a:p>
        </p:txBody>
      </p:sp>
      <p:sp>
        <p:nvSpPr>
          <p:cNvPr id="82" name="Shape 55">
            <a:extLst>
              <a:ext uri="{FF2B5EF4-FFF2-40B4-BE49-F238E27FC236}">
                <a16:creationId xmlns:a16="http://schemas.microsoft.com/office/drawing/2014/main" id="{BCFC022F-2904-9173-CABC-5A767AFA4EF9}"/>
              </a:ext>
            </a:extLst>
          </p:cNvPr>
          <p:cNvSpPr/>
          <p:nvPr/>
        </p:nvSpPr>
        <p:spPr>
          <a:xfrm>
            <a:off x="6461760" y="3657600"/>
            <a:ext cx="268224" cy="268224"/>
          </a:xfrm>
          <a:prstGeom prst="rect">
            <a:avLst/>
          </a:prstGeom>
          <a:solidFill>
            <a:srgbClr val="E8622A"/>
          </a:solidFill>
          <a:ln w="12700">
            <a:solidFill>
              <a:srgbClr val="E8622A"/>
            </a:solidFill>
            <a:prstDash val="solid"/>
          </a:ln>
        </p:spPr>
        <p:txBody>
          <a:bodyPr/>
          <a:lstStyle/>
          <a:p>
            <a:r>
              <a:rPr lang="en-US" sz="1600" b="1">
                <a:solidFill>
                  <a:srgbClr val="FFFFFF"/>
                </a:solidFill>
              </a:rPr>
              <a:t>✓</a:t>
            </a:r>
            <a:endParaRPr lang="en-US" sz="1600" dirty="0"/>
          </a:p>
        </p:txBody>
      </p:sp>
      <p:sp>
        <p:nvSpPr>
          <p:cNvPr id="83" name="Text 57">
            <a:extLst>
              <a:ext uri="{FF2B5EF4-FFF2-40B4-BE49-F238E27FC236}">
                <a16:creationId xmlns:a16="http://schemas.microsoft.com/office/drawing/2014/main" id="{F7B89925-7563-2719-EA70-9C361FC7B03B}"/>
              </a:ext>
            </a:extLst>
          </p:cNvPr>
          <p:cNvSpPr/>
          <p:nvPr/>
        </p:nvSpPr>
        <p:spPr>
          <a:xfrm>
            <a:off x="6790944" y="3657600"/>
            <a:ext cx="524256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dirty="0">
                <a:solidFill>
                  <a:srgbClr val="1A1A1A"/>
                </a:solidFill>
              </a:rPr>
              <a:t>Replicable across other Indian states</a:t>
            </a:r>
            <a:endParaRPr lang="en-US" dirty="0"/>
          </a:p>
        </p:txBody>
      </p:sp>
      <p:sp>
        <p:nvSpPr>
          <p:cNvPr id="84" name="Shape 58">
            <a:extLst>
              <a:ext uri="{FF2B5EF4-FFF2-40B4-BE49-F238E27FC236}">
                <a16:creationId xmlns:a16="http://schemas.microsoft.com/office/drawing/2014/main" id="{4334549C-2EF4-5053-7915-3D14165FFF63}"/>
              </a:ext>
            </a:extLst>
          </p:cNvPr>
          <p:cNvSpPr/>
          <p:nvPr/>
        </p:nvSpPr>
        <p:spPr>
          <a:xfrm>
            <a:off x="6461760" y="4267200"/>
            <a:ext cx="5486400" cy="2097024"/>
          </a:xfrm>
          <a:prstGeom prst="rect">
            <a:avLst/>
          </a:prstGeom>
          <a:solidFill>
            <a:srgbClr val="FFFFFF"/>
          </a:solidFill>
          <a:ln w="6350">
            <a:solidFill>
              <a:srgbClr val="F0C8A8"/>
            </a:solidFill>
            <a:prstDash val="solid"/>
          </a:ln>
        </p:spPr>
        <p:txBody>
          <a:bodyPr/>
          <a:lstStyle/>
          <a:p>
            <a:endParaRPr lang="en-IN" sz="1867"/>
          </a:p>
        </p:txBody>
      </p:sp>
      <p:sp>
        <p:nvSpPr>
          <p:cNvPr id="85" name="Text 60">
            <a:extLst>
              <a:ext uri="{FF2B5EF4-FFF2-40B4-BE49-F238E27FC236}">
                <a16:creationId xmlns:a16="http://schemas.microsoft.com/office/drawing/2014/main" id="{2FCA1F4D-7B13-610A-6626-5130DC768DD2}"/>
              </a:ext>
            </a:extLst>
          </p:cNvPr>
          <p:cNvSpPr/>
          <p:nvPr/>
        </p:nvSpPr>
        <p:spPr>
          <a:xfrm>
            <a:off x="6644640" y="4389120"/>
            <a:ext cx="5181600" cy="2438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 b="1" dirty="0">
                <a:solidFill>
                  <a:srgbClr val="E8622A"/>
                </a:solidFill>
              </a:rPr>
              <a:t>KEY TAKEAWAY</a:t>
            </a:r>
            <a:endParaRPr lang="en-US" sz="1600" dirty="0"/>
          </a:p>
        </p:txBody>
      </p:sp>
      <p:sp>
        <p:nvSpPr>
          <p:cNvPr id="86" name="Text 61">
            <a:extLst>
              <a:ext uri="{FF2B5EF4-FFF2-40B4-BE49-F238E27FC236}">
                <a16:creationId xmlns:a16="http://schemas.microsoft.com/office/drawing/2014/main" id="{F43CCD07-545A-038A-86DA-80942822F56D}"/>
              </a:ext>
            </a:extLst>
          </p:cNvPr>
          <p:cNvSpPr/>
          <p:nvPr/>
        </p:nvSpPr>
        <p:spPr>
          <a:xfrm>
            <a:off x="6644640" y="4932254"/>
            <a:ext cx="5181600" cy="14630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r>
              <a:rPr lang="en-US" dirty="0">
                <a:solidFill>
                  <a:srgbClr val="1A1A1A"/>
                </a:solidFill>
              </a:rPr>
              <a:t>Uttar Pradesh demonstrates that "Change for Childhood Cancer" is achievable through coordinated systems strengthening — not parallel programs.</a:t>
            </a:r>
            <a:endParaRPr lang="en-US" dirty="0"/>
          </a:p>
        </p:txBody>
      </p:sp>
      <p:sp>
        <p:nvSpPr>
          <p:cNvPr id="87" name="Shape 46">
            <a:extLst>
              <a:ext uri="{FF2B5EF4-FFF2-40B4-BE49-F238E27FC236}">
                <a16:creationId xmlns:a16="http://schemas.microsoft.com/office/drawing/2014/main" id="{78797711-E4FA-AE72-4B0A-6EBE2D43E753}"/>
              </a:ext>
            </a:extLst>
          </p:cNvPr>
          <p:cNvSpPr/>
          <p:nvPr/>
        </p:nvSpPr>
        <p:spPr>
          <a:xfrm>
            <a:off x="6447995" y="1847088"/>
            <a:ext cx="268224" cy="268224"/>
          </a:xfrm>
          <a:prstGeom prst="rect">
            <a:avLst/>
          </a:prstGeom>
          <a:solidFill>
            <a:srgbClr val="E8622A"/>
          </a:solidFill>
          <a:ln w="12700">
            <a:solidFill>
              <a:srgbClr val="E8622A"/>
            </a:solidFill>
            <a:prstDash val="solid"/>
          </a:ln>
        </p:spPr>
        <p:txBody>
          <a:bodyPr/>
          <a:lstStyle/>
          <a:p>
            <a:r>
              <a:rPr lang="en-US" sz="1600" b="1" dirty="0">
                <a:solidFill>
                  <a:srgbClr val="FFFFFF"/>
                </a:solidFill>
              </a:rPr>
              <a:t>✓</a:t>
            </a:r>
            <a:endParaRPr lang="en-US" sz="1600" dirty="0"/>
          </a:p>
          <a:p>
            <a:endParaRPr lang="en-IN" sz="1867" dirty="0"/>
          </a:p>
        </p:txBody>
      </p:sp>
      <p:sp>
        <p:nvSpPr>
          <p:cNvPr id="88" name="Shape 46">
            <a:extLst>
              <a:ext uri="{FF2B5EF4-FFF2-40B4-BE49-F238E27FC236}">
                <a16:creationId xmlns:a16="http://schemas.microsoft.com/office/drawing/2014/main" id="{D941CA51-A4DC-02B9-F39C-047066342EB3}"/>
              </a:ext>
            </a:extLst>
          </p:cNvPr>
          <p:cNvSpPr/>
          <p:nvPr/>
        </p:nvSpPr>
        <p:spPr>
          <a:xfrm>
            <a:off x="6455664" y="3222424"/>
            <a:ext cx="268224" cy="268224"/>
          </a:xfrm>
          <a:prstGeom prst="rect">
            <a:avLst/>
          </a:prstGeom>
          <a:solidFill>
            <a:srgbClr val="E8622A"/>
          </a:solidFill>
          <a:ln w="12700">
            <a:solidFill>
              <a:srgbClr val="E8622A"/>
            </a:solidFill>
            <a:prstDash val="solid"/>
          </a:ln>
        </p:spPr>
        <p:txBody>
          <a:bodyPr/>
          <a:lstStyle/>
          <a:p>
            <a:r>
              <a:rPr lang="en-US" sz="1600" b="1" dirty="0">
                <a:solidFill>
                  <a:srgbClr val="FFFFFF"/>
                </a:solidFill>
              </a:rPr>
              <a:t>✓</a:t>
            </a:r>
            <a:endParaRPr lang="en-US" sz="1600" dirty="0"/>
          </a:p>
          <a:p>
            <a:endParaRPr lang="en-IN" sz="16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9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9"/>
          <p:cNvSpPr txBox="1">
            <a:spLocks noGrp="1"/>
          </p:cNvSpPr>
          <p:nvPr>
            <p:ph type="title"/>
          </p:nvPr>
        </p:nvSpPr>
        <p:spPr>
          <a:xfrm>
            <a:off x="8016084" y="547712"/>
            <a:ext cx="3337715" cy="55773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02878"/>
              </a:buClr>
              <a:buSzPts val="5200"/>
              <a:buFont typeface="Calibri"/>
              <a:buNone/>
            </a:pPr>
            <a:r>
              <a:rPr lang="en-US" sz="2400" dirty="0"/>
              <a:t>Moderator Questions – Large States</a:t>
            </a:r>
            <a:endParaRPr sz="2400" dirty="0"/>
          </a:p>
        </p:txBody>
      </p:sp>
      <p:grpSp>
        <p:nvGrpSpPr>
          <p:cNvPr id="236" name="Google Shape;236;p9"/>
          <p:cNvGrpSpPr/>
          <p:nvPr/>
        </p:nvGrpSpPr>
        <p:grpSpPr>
          <a:xfrm>
            <a:off x="1438800" y="621731"/>
            <a:ext cx="5428973" cy="5502009"/>
            <a:chOff x="600600" y="1339"/>
            <a:chExt cx="5428973" cy="5502009"/>
          </a:xfrm>
        </p:grpSpPr>
        <p:sp>
          <p:nvSpPr>
            <p:cNvPr id="237" name="Google Shape;237;p9"/>
            <p:cNvSpPr/>
            <p:nvPr/>
          </p:nvSpPr>
          <p:spPr>
            <a:xfrm>
              <a:off x="3033317" y="685974"/>
              <a:ext cx="529338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9"/>
            <p:cNvSpPr txBox="1"/>
            <p:nvPr/>
          </p:nvSpPr>
          <p:spPr>
            <a:xfrm>
              <a:off x="3283988" y="728895"/>
              <a:ext cx="27996" cy="5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9"/>
            <p:cNvSpPr/>
            <p:nvPr/>
          </p:nvSpPr>
          <p:spPr>
            <a:xfrm>
              <a:off x="600600" y="1339"/>
              <a:ext cx="2434517" cy="1460710"/>
            </a:xfrm>
            <a:prstGeom prst="rect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9"/>
            <p:cNvSpPr txBox="1"/>
            <p:nvPr/>
          </p:nvSpPr>
          <p:spPr>
            <a:xfrm>
              <a:off x="600600" y="1339"/>
              <a:ext cx="2434517" cy="1460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275" tIns="125200" rIns="119275" bIns="125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Question for Mr. Amit Kumar Ghosh, ACS Uttar Pradesh</a:t>
              </a:r>
              <a:endParaRPr sz="17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1817859" y="1460249"/>
              <a:ext cx="2994455" cy="5293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3877"/>
                  </a:lnTo>
                  <a:lnTo>
                    <a:pt x="0" y="63877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9"/>
            <p:cNvSpPr txBox="1"/>
            <p:nvPr/>
          </p:nvSpPr>
          <p:spPr>
            <a:xfrm>
              <a:off x="3238928" y="1722119"/>
              <a:ext cx="152317" cy="5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9"/>
            <p:cNvSpPr/>
            <p:nvPr/>
          </p:nvSpPr>
          <p:spPr>
            <a:xfrm>
              <a:off x="3595056" y="1339"/>
              <a:ext cx="2434517" cy="1460710"/>
            </a:xfrm>
            <a:prstGeom prst="rect">
              <a:avLst/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9"/>
            <p:cNvSpPr txBox="1"/>
            <p:nvPr/>
          </p:nvSpPr>
          <p:spPr>
            <a:xfrm>
              <a:off x="3595056" y="1339"/>
              <a:ext cx="2434517" cy="1460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275" tIns="125200" rIns="119275" bIns="125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• How can large states decentralise access without compromising quality?</a:t>
              </a:r>
              <a:endParaRPr/>
            </a:p>
          </p:txBody>
        </p:sp>
        <p:sp>
          <p:nvSpPr>
            <p:cNvPr id="245" name="Google Shape;245;p9"/>
            <p:cNvSpPr/>
            <p:nvPr/>
          </p:nvSpPr>
          <p:spPr>
            <a:xfrm>
              <a:off x="3033317" y="2706624"/>
              <a:ext cx="529338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9"/>
            <p:cNvSpPr txBox="1"/>
            <p:nvPr/>
          </p:nvSpPr>
          <p:spPr>
            <a:xfrm>
              <a:off x="3283988" y="2749544"/>
              <a:ext cx="27996" cy="5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600600" y="2021988"/>
              <a:ext cx="2434517" cy="1460710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9"/>
            <p:cNvSpPr txBox="1"/>
            <p:nvPr/>
          </p:nvSpPr>
          <p:spPr>
            <a:xfrm>
              <a:off x="600600" y="2021988"/>
              <a:ext cx="2434517" cy="1460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275" tIns="125200" rIns="119275" bIns="125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Question for Dr Rita </a:t>
              </a:r>
              <a:r>
                <a:rPr lang="en-US" sz="1700" b="1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Paravde</a:t>
              </a:r>
              <a:r>
                <a:rPr lang="en-US" sz="17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, Maharashtra:</a:t>
              </a:r>
              <a:endParaRPr sz="17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1817859" y="3480899"/>
              <a:ext cx="2994455" cy="5293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3877"/>
                  </a:lnTo>
                  <a:lnTo>
                    <a:pt x="0" y="63877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9"/>
            <p:cNvSpPr txBox="1"/>
            <p:nvPr/>
          </p:nvSpPr>
          <p:spPr>
            <a:xfrm>
              <a:off x="3238928" y="3742768"/>
              <a:ext cx="152317" cy="5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3595056" y="2021988"/>
              <a:ext cx="2434517" cy="1460710"/>
            </a:xfrm>
            <a:prstGeom prst="rect">
              <a:avLst/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9"/>
            <p:cNvSpPr txBox="1"/>
            <p:nvPr/>
          </p:nvSpPr>
          <p:spPr>
            <a:xfrm>
              <a:off x="3595056" y="2021988"/>
              <a:ext cx="2434517" cy="1460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275" tIns="125200" rIns="119275" bIns="125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• What lessons has Maharashtra learned in embedding childhood cancer into public health systems?</a:t>
              </a:r>
              <a:endParaRPr/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3033317" y="4727273"/>
              <a:ext cx="529338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9"/>
            <p:cNvSpPr txBox="1"/>
            <p:nvPr/>
          </p:nvSpPr>
          <p:spPr>
            <a:xfrm>
              <a:off x="3283988" y="4770193"/>
              <a:ext cx="27996" cy="5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600600" y="4042638"/>
              <a:ext cx="2434517" cy="1460710"/>
            </a:xfrm>
            <a:prstGeom prst="rect">
              <a:avLst/>
            </a:prstGeom>
            <a:solidFill>
              <a:schemeClr val="accent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9"/>
            <p:cNvSpPr txBox="1"/>
            <p:nvPr/>
          </p:nvSpPr>
          <p:spPr>
            <a:xfrm>
              <a:off x="600600" y="4042638"/>
              <a:ext cx="2434517" cy="1460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275" tIns="125200" rIns="119275" bIns="125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Question for Dr Suman Paul Chowdhury, West Bengal:</a:t>
              </a:r>
              <a:endParaRPr sz="17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3595056" y="4042638"/>
              <a:ext cx="2434517" cy="1460710"/>
            </a:xfrm>
            <a:prstGeom prst="rect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9"/>
            <p:cNvSpPr txBox="1"/>
            <p:nvPr/>
          </p:nvSpPr>
          <p:spPr>
            <a:xfrm>
              <a:off x="3595056" y="4042638"/>
              <a:ext cx="2434517" cy="1460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275" tIns="125200" rIns="119275" bIns="125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• What challenges emerge when tertiary </a:t>
              </a:r>
              <a:r>
                <a:rPr lang="en-US" sz="1700" b="0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centres</a:t>
              </a:r>
              <a:r>
                <a:rPr lang="en-US" sz="1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become regional referral hubs sometimes by default?</a:t>
              </a:r>
              <a:endParaRPr dirty="0"/>
            </a:p>
          </p:txBody>
        </p:sp>
      </p:grpSp>
      <p:pic>
        <p:nvPicPr>
          <p:cNvPr id="2" name="Google Shape;113;p2" title="Screenshot 2026-05-20 155047.png">
            <a:extLst>
              <a:ext uri="{FF2B5EF4-FFF2-40B4-BE49-F238E27FC236}">
                <a16:creationId xmlns:a16="http://schemas.microsoft.com/office/drawing/2014/main" id="{6F237481-DB9B-DFF7-3FEC-E91CD2B6EF2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 rot="10800000">
            <a:off x="-92400" y="6253164"/>
            <a:ext cx="12376800" cy="61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12;p2" title="Screenshot 2026-05-20 155047.png">
            <a:extLst>
              <a:ext uri="{FF2B5EF4-FFF2-40B4-BE49-F238E27FC236}">
                <a16:creationId xmlns:a16="http://schemas.microsoft.com/office/drawing/2014/main" id="{BCD1200A-43E0-954E-ED83-B0E80FD38CB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>
            <a:off x="0" y="75144"/>
            <a:ext cx="12192000" cy="657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>
          <a:extLst>
            <a:ext uri="{FF2B5EF4-FFF2-40B4-BE49-F238E27FC236}">
              <a16:creationId xmlns:a16="http://schemas.microsoft.com/office/drawing/2014/main" id="{7C6DFFE8-639B-4C4E-F294-972D4B84F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8">
            <a:extLst>
              <a:ext uri="{FF2B5EF4-FFF2-40B4-BE49-F238E27FC236}">
                <a16:creationId xmlns:a16="http://schemas.microsoft.com/office/drawing/2014/main" id="{A553DB12-2327-5982-E887-AC10D9B87E63}"/>
              </a:ext>
            </a:extLst>
          </p:cNvPr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8">
            <a:extLst>
              <a:ext uri="{FF2B5EF4-FFF2-40B4-BE49-F238E27FC236}">
                <a16:creationId xmlns:a16="http://schemas.microsoft.com/office/drawing/2014/main" id="{93A6D726-AF43-CBB6-1636-D0347A5BFA5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199" y="557189"/>
            <a:ext cx="3460373" cy="55678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SzPts val="4000"/>
            </a:pPr>
            <a:r>
              <a:rPr lang="en-US" sz="2800" dirty="0"/>
              <a:t>States with concentration, one Major Government, or Cancer Centre</a:t>
            </a:r>
            <a:br>
              <a:rPr lang="en-US" sz="2800" dirty="0"/>
            </a:br>
            <a:br>
              <a:rPr lang="en-US" sz="2800" dirty="0"/>
            </a:br>
            <a:r>
              <a:rPr lang="fi-FI" sz="2400" dirty="0"/>
              <a:t>ODISHA, GUJARAT, KARNATAKA, PUDUCHERRY</a:t>
            </a:r>
            <a:endParaRPr sz="3200" dirty="0"/>
          </a:p>
        </p:txBody>
      </p:sp>
      <p:grpSp>
        <p:nvGrpSpPr>
          <p:cNvPr id="219" name="Google Shape;219;p8">
            <a:extLst>
              <a:ext uri="{FF2B5EF4-FFF2-40B4-BE49-F238E27FC236}">
                <a16:creationId xmlns:a16="http://schemas.microsoft.com/office/drawing/2014/main" id="{C1DB5A67-27AD-2A24-8D59-542089972648}"/>
              </a:ext>
            </a:extLst>
          </p:cNvPr>
          <p:cNvGrpSpPr/>
          <p:nvPr/>
        </p:nvGrpSpPr>
        <p:grpSpPr>
          <a:xfrm>
            <a:off x="5093208" y="1269614"/>
            <a:ext cx="6263640" cy="4919144"/>
            <a:chOff x="0" y="649223"/>
            <a:chExt cx="6263640" cy="4407591"/>
          </a:xfrm>
        </p:grpSpPr>
        <p:sp>
          <p:nvSpPr>
            <p:cNvPr id="220" name="Google Shape;220;p8">
              <a:extLst>
                <a:ext uri="{FF2B5EF4-FFF2-40B4-BE49-F238E27FC236}">
                  <a16:creationId xmlns:a16="http://schemas.microsoft.com/office/drawing/2014/main" id="{1FB9AD50-B6D5-CD08-9EF7-F767C29F41AA}"/>
                </a:ext>
              </a:extLst>
            </p:cNvPr>
            <p:cNvSpPr/>
            <p:nvPr/>
          </p:nvSpPr>
          <p:spPr>
            <a:xfrm>
              <a:off x="0" y="649223"/>
              <a:ext cx="6263640" cy="767520"/>
            </a:xfrm>
            <a:prstGeom prst="roundRect">
              <a:avLst>
                <a:gd name="adj" fmla="val 16667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8">
              <a:extLst>
                <a:ext uri="{FF2B5EF4-FFF2-40B4-BE49-F238E27FC236}">
                  <a16:creationId xmlns:a16="http://schemas.microsoft.com/office/drawing/2014/main" id="{C6540D8C-52D7-6063-6C15-A7DE0C76BB7F}"/>
                </a:ext>
              </a:extLst>
            </p:cNvPr>
            <p:cNvSpPr txBox="1"/>
            <p:nvPr/>
          </p:nvSpPr>
          <p:spPr>
            <a:xfrm>
              <a:off x="37467" y="686690"/>
              <a:ext cx="6188706" cy="692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Calibri"/>
                <a:buNone/>
              </a:pPr>
              <a:r>
                <a:rPr lang="en-US" sz="280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EXPANDING ACCESS BEYOND ONE OR TWO CITIES</a:t>
              </a:r>
            </a:p>
          </p:txBody>
        </p:sp>
        <p:sp>
          <p:nvSpPr>
            <p:cNvPr id="222" name="Google Shape;222;p8">
              <a:extLst>
                <a:ext uri="{FF2B5EF4-FFF2-40B4-BE49-F238E27FC236}">
                  <a16:creationId xmlns:a16="http://schemas.microsoft.com/office/drawing/2014/main" id="{D75E3F38-4C3E-295A-81FC-837D0CEA99DB}"/>
                </a:ext>
              </a:extLst>
            </p:cNvPr>
            <p:cNvSpPr/>
            <p:nvPr/>
          </p:nvSpPr>
          <p:spPr>
            <a:xfrm>
              <a:off x="0" y="1508903"/>
              <a:ext cx="6263640" cy="767520"/>
            </a:xfrm>
            <a:prstGeom prst="roundRect">
              <a:avLst>
                <a:gd name="adj" fmla="val 16667"/>
              </a:avLst>
            </a:prstGeom>
            <a:solidFill>
              <a:srgbClr val="52CBCC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8">
              <a:extLst>
                <a:ext uri="{FF2B5EF4-FFF2-40B4-BE49-F238E27FC236}">
                  <a16:creationId xmlns:a16="http://schemas.microsoft.com/office/drawing/2014/main" id="{808EBEA6-E6D4-0DB4-B8B6-4319A9826400}"/>
                </a:ext>
              </a:extLst>
            </p:cNvPr>
            <p:cNvSpPr txBox="1"/>
            <p:nvPr/>
          </p:nvSpPr>
          <p:spPr>
            <a:xfrm>
              <a:off x="37467" y="1546370"/>
              <a:ext cx="6188706" cy="692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Calibri"/>
                <a:buNone/>
              </a:pPr>
              <a:r>
                <a:rPr lang="en-US" sz="32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REGIONALISATION AND OUTREACH</a:t>
              </a:r>
            </a:p>
          </p:txBody>
        </p:sp>
        <p:sp>
          <p:nvSpPr>
            <p:cNvPr id="224" name="Google Shape;224;p8">
              <a:extLst>
                <a:ext uri="{FF2B5EF4-FFF2-40B4-BE49-F238E27FC236}">
                  <a16:creationId xmlns:a16="http://schemas.microsoft.com/office/drawing/2014/main" id="{CC8D2C56-55C6-56EA-0592-DDD55D810E48}"/>
                </a:ext>
              </a:extLst>
            </p:cNvPr>
            <p:cNvSpPr/>
            <p:nvPr/>
          </p:nvSpPr>
          <p:spPr>
            <a:xfrm>
              <a:off x="0" y="2368583"/>
              <a:ext cx="6263640" cy="767520"/>
            </a:xfrm>
            <a:prstGeom prst="roundRect">
              <a:avLst>
                <a:gd name="adj" fmla="val 16667"/>
              </a:avLst>
            </a:prstGeom>
            <a:solidFill>
              <a:srgbClr val="4CC38C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8">
              <a:extLst>
                <a:ext uri="{FF2B5EF4-FFF2-40B4-BE49-F238E27FC236}">
                  <a16:creationId xmlns:a16="http://schemas.microsoft.com/office/drawing/2014/main" id="{0F98932C-BC5D-1FC6-68F5-84AF4CCF06D3}"/>
                </a:ext>
              </a:extLst>
            </p:cNvPr>
            <p:cNvSpPr txBox="1"/>
            <p:nvPr/>
          </p:nvSpPr>
          <p:spPr>
            <a:xfrm>
              <a:off x="37467" y="2406050"/>
              <a:ext cx="6188706" cy="692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Calibri"/>
                <a:buNone/>
              </a:pPr>
              <a:r>
                <a:rPr lang="en-US" sz="32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CONTINUITY OF CARE CLOSER TO HOME</a:t>
              </a:r>
            </a:p>
          </p:txBody>
        </p:sp>
        <p:sp>
          <p:nvSpPr>
            <p:cNvPr id="226" name="Google Shape;226;p8">
              <a:extLst>
                <a:ext uri="{FF2B5EF4-FFF2-40B4-BE49-F238E27FC236}">
                  <a16:creationId xmlns:a16="http://schemas.microsoft.com/office/drawing/2014/main" id="{2CD97004-9006-98B8-526F-FE04D76CB2D4}"/>
                </a:ext>
              </a:extLst>
            </p:cNvPr>
            <p:cNvSpPr/>
            <p:nvPr/>
          </p:nvSpPr>
          <p:spPr>
            <a:xfrm>
              <a:off x="0" y="3228263"/>
              <a:ext cx="6263640" cy="767520"/>
            </a:xfrm>
            <a:prstGeom prst="roundRect">
              <a:avLst>
                <a:gd name="adj" fmla="val 16667"/>
              </a:avLst>
            </a:prstGeom>
            <a:solidFill>
              <a:srgbClr val="46BA4E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8">
              <a:extLst>
                <a:ext uri="{FF2B5EF4-FFF2-40B4-BE49-F238E27FC236}">
                  <a16:creationId xmlns:a16="http://schemas.microsoft.com/office/drawing/2014/main" id="{FF57E71E-E82F-E7DF-67BB-A94E214AB326}"/>
                </a:ext>
              </a:extLst>
            </p:cNvPr>
            <p:cNvSpPr txBox="1"/>
            <p:nvPr/>
          </p:nvSpPr>
          <p:spPr>
            <a:xfrm>
              <a:off x="37467" y="3265730"/>
              <a:ext cx="6188706" cy="6925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Calibri"/>
                <a:buNone/>
              </a:pPr>
              <a:r>
                <a:rPr lang="en-US" sz="32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PM-JAY and NHM integration</a:t>
              </a:r>
              <a:endParaRPr dirty="0"/>
            </a:p>
          </p:txBody>
        </p:sp>
        <p:sp>
          <p:nvSpPr>
            <p:cNvPr id="228" name="Google Shape;228;p8">
              <a:extLst>
                <a:ext uri="{FF2B5EF4-FFF2-40B4-BE49-F238E27FC236}">
                  <a16:creationId xmlns:a16="http://schemas.microsoft.com/office/drawing/2014/main" id="{4F38A272-1544-1989-F5C2-FAA4BC8FCABE}"/>
                </a:ext>
              </a:extLst>
            </p:cNvPr>
            <p:cNvSpPr/>
            <p:nvPr/>
          </p:nvSpPr>
          <p:spPr>
            <a:xfrm>
              <a:off x="0" y="4087944"/>
              <a:ext cx="6263640" cy="767520"/>
            </a:xfrm>
            <a:prstGeom prst="roundRect">
              <a:avLst>
                <a:gd name="adj" fmla="val 16667"/>
              </a:avLst>
            </a:prstGeom>
            <a:solidFill>
              <a:srgbClr val="6FAB4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8">
              <a:extLst>
                <a:ext uri="{FF2B5EF4-FFF2-40B4-BE49-F238E27FC236}">
                  <a16:creationId xmlns:a16="http://schemas.microsoft.com/office/drawing/2014/main" id="{68215C48-AE51-1C77-5E6C-16999AC256BE}"/>
                </a:ext>
              </a:extLst>
            </p:cNvPr>
            <p:cNvSpPr txBox="1"/>
            <p:nvPr/>
          </p:nvSpPr>
          <p:spPr>
            <a:xfrm>
              <a:off x="56201" y="3980937"/>
              <a:ext cx="6188706" cy="10758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Calibri"/>
                <a:buNone/>
              </a:pPr>
              <a:r>
                <a:rPr lang="en-US" sz="1600" b="0" i="0" u="none" strike="noStrike" cap="none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PRESENTATION BY </a:t>
              </a:r>
            </a:p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Calibri"/>
                <a:buNone/>
              </a:pPr>
              <a:r>
                <a:rPr lang="en-US" sz="1600" b="0" i="0" u="none" strike="noStrike" cap="none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DR SACHIN TAWARE, Regional Head – </a:t>
              </a:r>
              <a:r>
                <a:rPr lang="en-US" sz="1600" b="0" i="0" u="none" strike="noStrike" cap="none" dirty="0" err="1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Maharastra</a:t>
              </a:r>
              <a:r>
                <a:rPr lang="en-US" sz="1600" b="0" i="0" u="none" strike="noStrike" cap="none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, Madhya Pradesh, Gujarat, Goa</a:t>
              </a:r>
            </a:p>
            <a:p>
              <a:pPr marL="0" marR="0" lvl="0" indent="0" algn="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200"/>
                <a:buFont typeface="Calibri"/>
                <a:buNone/>
              </a:pPr>
              <a:r>
                <a:rPr lang="en-US" sz="1600" b="0" i="0" u="none" strike="noStrike" cap="none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Google Shape;113;p2" title="Screenshot 2026-05-20 155047.png">
            <a:extLst>
              <a:ext uri="{FF2B5EF4-FFF2-40B4-BE49-F238E27FC236}">
                <a16:creationId xmlns:a16="http://schemas.microsoft.com/office/drawing/2014/main" id="{BA7AB685-CF4D-F3A8-B8FB-1BEB914B101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 rot="10800000">
            <a:off x="-32050" y="6066895"/>
            <a:ext cx="12376800" cy="791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12;p2" title="Screenshot 2026-05-20 155047.png">
            <a:extLst>
              <a:ext uri="{FF2B5EF4-FFF2-40B4-BE49-F238E27FC236}">
                <a16:creationId xmlns:a16="http://schemas.microsoft.com/office/drawing/2014/main" id="{2FBDF672-8237-2548-454B-0F5CB5C4FA1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>
            <a:off x="60350" y="-111125"/>
            <a:ext cx="12192000" cy="8440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75626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0"/>
          <p:cNvSpPr txBox="1">
            <a:spLocks noGrp="1"/>
          </p:cNvSpPr>
          <p:nvPr>
            <p:ph type="title"/>
          </p:nvPr>
        </p:nvSpPr>
        <p:spPr>
          <a:xfrm>
            <a:off x="1008206" y="7074"/>
            <a:ext cx="10125600" cy="8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02878"/>
              </a:buClr>
              <a:buSzPct val="100000"/>
              <a:buFont typeface="Calibri"/>
              <a:buNone/>
            </a:pPr>
            <a:r>
              <a:rPr lang="en-US" sz="3600" dirty="0"/>
              <a:t>States with Concentrated/ One Major Cancer Centre</a:t>
            </a:r>
            <a:endParaRPr sz="3600" dirty="0"/>
          </a:p>
        </p:txBody>
      </p:sp>
      <p:pic>
        <p:nvPicPr>
          <p:cNvPr id="267" name="Google Shape;267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256" y="1283301"/>
            <a:ext cx="3580051" cy="2680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0"/>
          <p:cNvPicPr preferRelativeResize="0"/>
          <p:nvPr/>
        </p:nvPicPr>
        <p:blipFill>
          <a:blip r:embed="rId4">
            <a:alphaModFix/>
          </a:blip>
          <a:srcRect l="23864" t="22479" r="9668" b="8245"/>
          <a:stretch>
            <a:fillRect/>
          </a:stretch>
        </p:blipFill>
        <p:spPr>
          <a:xfrm>
            <a:off x="8036676" y="1323717"/>
            <a:ext cx="3712010" cy="26915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0B81556-CDDA-C287-F59B-BF936748E1E3}"/>
              </a:ext>
            </a:extLst>
          </p:cNvPr>
          <p:cNvSpPr/>
          <p:nvPr/>
        </p:nvSpPr>
        <p:spPr>
          <a:xfrm>
            <a:off x="140774" y="4119884"/>
            <a:ext cx="344508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Incidence- 2493,  Access to care- 1290 (</a:t>
            </a:r>
            <a:r>
              <a:rPr lang="en-IN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51</a:t>
            </a:r>
            <a:r>
              <a:rPr lang="en-IN" sz="1200" b="1" dirty="0"/>
              <a:t>%)</a:t>
            </a:r>
          </a:p>
          <a:p>
            <a:pPr algn="ctr"/>
            <a:endParaRPr lang="en-US" sz="1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74249AF-E096-596E-6760-1D226E9EFE55}"/>
              </a:ext>
            </a:extLst>
          </p:cNvPr>
          <p:cNvSpPr/>
          <p:nvPr/>
        </p:nvSpPr>
        <p:spPr>
          <a:xfrm>
            <a:off x="8303603" y="4015251"/>
            <a:ext cx="344508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Incidence- 3666,  Access to care- 2094 (</a:t>
            </a:r>
            <a:r>
              <a:rPr lang="en-IN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58</a:t>
            </a:r>
            <a:r>
              <a:rPr lang="en-IN" sz="1200" b="1" dirty="0"/>
              <a:t>%)</a:t>
            </a:r>
          </a:p>
          <a:p>
            <a:pPr algn="ctr"/>
            <a:endParaRPr lang="en-US" sz="1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72CECF-2914-63AD-B248-3800C72A5DF3}"/>
              </a:ext>
            </a:extLst>
          </p:cNvPr>
          <p:cNvSpPr/>
          <p:nvPr/>
        </p:nvSpPr>
        <p:spPr>
          <a:xfrm>
            <a:off x="3718302" y="4093403"/>
            <a:ext cx="3580051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Incidence- 3405,  Access to care- 2371 (</a:t>
            </a:r>
            <a:r>
              <a:rPr lang="en-IN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70</a:t>
            </a:r>
            <a:r>
              <a:rPr lang="en-IN" sz="1200" b="1" dirty="0"/>
              <a:t>%)</a:t>
            </a:r>
          </a:p>
          <a:p>
            <a:pPr algn="ctr"/>
            <a:endParaRPr lang="en-US" sz="1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D167BE-5C96-ED80-54B0-DD331C6B7BE0}"/>
              </a:ext>
            </a:extLst>
          </p:cNvPr>
          <p:cNvSpPr/>
          <p:nvPr/>
        </p:nvSpPr>
        <p:spPr>
          <a:xfrm>
            <a:off x="174323" y="954385"/>
            <a:ext cx="83388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8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Odisha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70EACD-1571-A9C4-D60D-6FCE65F94DEF}"/>
              </a:ext>
            </a:extLst>
          </p:cNvPr>
          <p:cNvSpPr txBox="1"/>
          <p:nvPr/>
        </p:nvSpPr>
        <p:spPr>
          <a:xfrm>
            <a:off x="295618" y="4619130"/>
            <a:ext cx="3135396" cy="16004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dirty="0" err="1"/>
              <a:t>Pediatric</a:t>
            </a:r>
            <a:r>
              <a:rPr lang="en-IN" dirty="0"/>
              <a:t> Oncology services currently only in Central CCD – Bhubaneshwar and Cuttack</a:t>
            </a:r>
          </a:p>
          <a:p>
            <a:endParaRPr lang="en-IN" dirty="0"/>
          </a:p>
          <a:p>
            <a:endParaRPr lang="en-IN" dirty="0"/>
          </a:p>
          <a:p>
            <a:r>
              <a:rPr lang="en-IN" dirty="0"/>
              <a:t>- 100% of children accessing care 52% of total incidence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FB26968-04BD-6E34-8E02-EAD664119CDE}"/>
              </a:ext>
            </a:extLst>
          </p:cNvPr>
          <p:cNvSpPr txBox="1"/>
          <p:nvPr/>
        </p:nvSpPr>
        <p:spPr>
          <a:xfrm>
            <a:off x="7857190" y="963569"/>
            <a:ext cx="14102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Gujarat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F66FD6-6613-AF6E-92C6-7F14C6BF88C8}"/>
              </a:ext>
            </a:extLst>
          </p:cNvPr>
          <p:cNvSpPr txBox="1"/>
          <p:nvPr/>
        </p:nvSpPr>
        <p:spPr>
          <a:xfrm>
            <a:off x="8325452" y="4584899"/>
            <a:ext cx="3243886" cy="16004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dirty="0"/>
              <a:t>Govt </a:t>
            </a:r>
            <a:r>
              <a:rPr lang="en-IN" dirty="0" err="1"/>
              <a:t>Pediatric</a:t>
            </a:r>
            <a:r>
              <a:rPr lang="en-IN" dirty="0"/>
              <a:t> Oncology services through GCRI only</a:t>
            </a:r>
          </a:p>
          <a:p>
            <a:endParaRPr lang="en-IN" dirty="0"/>
          </a:p>
          <a:p>
            <a:endParaRPr lang="en-IN" dirty="0"/>
          </a:p>
          <a:p>
            <a:endParaRPr lang="en-IN" dirty="0"/>
          </a:p>
          <a:p>
            <a:r>
              <a:rPr lang="en-IN" dirty="0"/>
              <a:t> – 45% of children accessing care and 29% of total incidence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B168EE-8103-722E-BC83-01C1520C0281}"/>
              </a:ext>
            </a:extLst>
          </p:cNvPr>
          <p:cNvSpPr txBox="1"/>
          <p:nvPr/>
        </p:nvSpPr>
        <p:spPr>
          <a:xfrm>
            <a:off x="3585858" y="942261"/>
            <a:ext cx="1693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Karnataka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F79473-233C-5778-720A-3E490F028EBE}"/>
              </a:ext>
            </a:extLst>
          </p:cNvPr>
          <p:cNvSpPr txBox="1"/>
          <p:nvPr/>
        </p:nvSpPr>
        <p:spPr>
          <a:xfrm>
            <a:off x="4162957" y="4581549"/>
            <a:ext cx="3243886" cy="160043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dirty="0" err="1"/>
              <a:t>Pediatric</a:t>
            </a:r>
            <a:r>
              <a:rPr lang="en-IN" dirty="0"/>
              <a:t> Oncology services – Kidwai Memorial and Indira Gandhi ICH in Bengaluru</a:t>
            </a:r>
          </a:p>
          <a:p>
            <a:endParaRPr lang="en-IN" dirty="0"/>
          </a:p>
          <a:p>
            <a:endParaRPr lang="en-IN" dirty="0"/>
          </a:p>
          <a:p>
            <a:r>
              <a:rPr lang="en-IN" dirty="0"/>
              <a:t> - 28% of children accessing care and</a:t>
            </a:r>
            <a:r>
              <a:rPr lang="en-IN" dirty="0">
                <a:highlight>
                  <a:srgbClr val="FFFF00"/>
                </a:highlight>
              </a:rPr>
              <a:t> </a:t>
            </a:r>
            <a:r>
              <a:rPr lang="en-IN" dirty="0"/>
              <a:t>20 % of total incidence</a:t>
            </a:r>
          </a:p>
        </p:txBody>
      </p:sp>
      <p:pic>
        <p:nvPicPr>
          <p:cNvPr id="7" name="Google Shape;217;g33286fa4d70_2_445">
            <a:extLst>
              <a:ext uri="{FF2B5EF4-FFF2-40B4-BE49-F238E27FC236}">
                <a16:creationId xmlns:a16="http://schemas.microsoft.com/office/drawing/2014/main" id="{27515672-8338-18D3-68D0-44ADDAFE0F26}"/>
              </a:ext>
            </a:extLst>
          </p:cNvPr>
          <p:cNvPicPr preferRelativeResize="0"/>
          <p:nvPr/>
        </p:nvPicPr>
        <p:blipFill>
          <a:blip r:embed="rId5"/>
          <a:srcRect l="2920" t="4266" r="4185" b="2933"/>
          <a:stretch/>
        </p:blipFill>
        <p:spPr>
          <a:xfrm>
            <a:off x="4047930" y="1297448"/>
            <a:ext cx="3712010" cy="2680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12;p2" title="Screenshot 2026-05-20 155047.png">
            <a:extLst>
              <a:ext uri="{FF2B5EF4-FFF2-40B4-BE49-F238E27FC236}">
                <a16:creationId xmlns:a16="http://schemas.microsoft.com/office/drawing/2014/main" id="{E8E8E137-E5F7-84D3-5B06-37ABB96587E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48336"/>
          <a:stretch/>
        </p:blipFill>
        <p:spPr>
          <a:xfrm>
            <a:off x="-24994" y="-52713"/>
            <a:ext cx="12192000" cy="657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13;p2" title="Screenshot 2026-05-20 155047.png">
            <a:extLst>
              <a:ext uri="{FF2B5EF4-FFF2-40B4-BE49-F238E27FC236}">
                <a16:creationId xmlns:a16="http://schemas.microsoft.com/office/drawing/2014/main" id="{77489027-F0AF-F661-059F-4C598115F8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48336" b="8707"/>
          <a:stretch>
            <a:fillRect/>
          </a:stretch>
        </p:blipFill>
        <p:spPr>
          <a:xfrm rot="10800000">
            <a:off x="-24994" y="6289969"/>
            <a:ext cx="12216994" cy="657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>
          <a:extLst>
            <a:ext uri="{FF2B5EF4-FFF2-40B4-BE49-F238E27FC236}">
              <a16:creationId xmlns:a16="http://schemas.microsoft.com/office/drawing/2014/main" id="{E7E130B5-22A2-3FA5-4214-2875B5762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9">
            <a:extLst>
              <a:ext uri="{FF2B5EF4-FFF2-40B4-BE49-F238E27FC236}">
                <a16:creationId xmlns:a16="http://schemas.microsoft.com/office/drawing/2014/main" id="{B6254A0A-C61E-4397-2CEC-52C4654CA614}"/>
              </a:ext>
            </a:extLst>
          </p:cNvPr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9">
            <a:extLst>
              <a:ext uri="{FF2B5EF4-FFF2-40B4-BE49-F238E27FC236}">
                <a16:creationId xmlns:a16="http://schemas.microsoft.com/office/drawing/2014/main" id="{48502F22-F1A3-23E0-2C4D-4F57A88EED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16084" y="547712"/>
            <a:ext cx="3337715" cy="55773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02878"/>
              </a:buClr>
              <a:buSzPts val="5200"/>
              <a:buFont typeface="Calibri"/>
              <a:buNone/>
            </a:pPr>
            <a:r>
              <a:rPr lang="en-US" sz="2400" dirty="0"/>
              <a:t>Moderator Questions – Apex Center States</a:t>
            </a:r>
            <a:endParaRPr sz="2400" dirty="0"/>
          </a:p>
        </p:txBody>
      </p:sp>
      <p:grpSp>
        <p:nvGrpSpPr>
          <p:cNvPr id="236" name="Google Shape;236;p9">
            <a:extLst>
              <a:ext uri="{FF2B5EF4-FFF2-40B4-BE49-F238E27FC236}">
                <a16:creationId xmlns:a16="http://schemas.microsoft.com/office/drawing/2014/main" id="{6C886D52-26CE-1ACC-E830-E2111B353DF2}"/>
              </a:ext>
            </a:extLst>
          </p:cNvPr>
          <p:cNvGrpSpPr/>
          <p:nvPr/>
        </p:nvGrpSpPr>
        <p:grpSpPr>
          <a:xfrm>
            <a:off x="1438800" y="621731"/>
            <a:ext cx="5428973" cy="5502009"/>
            <a:chOff x="600600" y="1339"/>
            <a:chExt cx="5428973" cy="5502009"/>
          </a:xfrm>
        </p:grpSpPr>
        <p:sp>
          <p:nvSpPr>
            <p:cNvPr id="237" name="Google Shape;237;p9">
              <a:extLst>
                <a:ext uri="{FF2B5EF4-FFF2-40B4-BE49-F238E27FC236}">
                  <a16:creationId xmlns:a16="http://schemas.microsoft.com/office/drawing/2014/main" id="{C913E37E-FC08-F191-F59A-790CB2A6CE1C}"/>
                </a:ext>
              </a:extLst>
            </p:cNvPr>
            <p:cNvSpPr/>
            <p:nvPr/>
          </p:nvSpPr>
          <p:spPr>
            <a:xfrm>
              <a:off x="3033317" y="685974"/>
              <a:ext cx="529338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9">
              <a:extLst>
                <a:ext uri="{FF2B5EF4-FFF2-40B4-BE49-F238E27FC236}">
                  <a16:creationId xmlns:a16="http://schemas.microsoft.com/office/drawing/2014/main" id="{4559CEA0-4228-1FD0-67FD-43AC425BEA49}"/>
                </a:ext>
              </a:extLst>
            </p:cNvPr>
            <p:cNvSpPr txBox="1"/>
            <p:nvPr/>
          </p:nvSpPr>
          <p:spPr>
            <a:xfrm>
              <a:off x="3283988" y="728895"/>
              <a:ext cx="27996" cy="5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9">
              <a:extLst>
                <a:ext uri="{FF2B5EF4-FFF2-40B4-BE49-F238E27FC236}">
                  <a16:creationId xmlns:a16="http://schemas.microsoft.com/office/drawing/2014/main" id="{E02CF8D8-A579-2169-78E7-85C0315B0C5E}"/>
                </a:ext>
              </a:extLst>
            </p:cNvPr>
            <p:cNvSpPr/>
            <p:nvPr/>
          </p:nvSpPr>
          <p:spPr>
            <a:xfrm>
              <a:off x="600600" y="1339"/>
              <a:ext cx="2434517" cy="1460710"/>
            </a:xfrm>
            <a:prstGeom prst="rect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9">
              <a:extLst>
                <a:ext uri="{FF2B5EF4-FFF2-40B4-BE49-F238E27FC236}">
                  <a16:creationId xmlns:a16="http://schemas.microsoft.com/office/drawing/2014/main" id="{2B6FD056-3A55-662B-8D59-6483F760D748}"/>
                </a:ext>
              </a:extLst>
            </p:cNvPr>
            <p:cNvSpPr txBox="1"/>
            <p:nvPr/>
          </p:nvSpPr>
          <p:spPr>
            <a:xfrm>
              <a:off x="600600" y="1339"/>
              <a:ext cx="2434517" cy="1460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275" tIns="125200" rIns="119275" bIns="125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Question for Dr Lalit Mohan Sahoo, Odisha</a:t>
              </a:r>
              <a:endParaRPr sz="17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9">
              <a:extLst>
                <a:ext uri="{FF2B5EF4-FFF2-40B4-BE49-F238E27FC236}">
                  <a16:creationId xmlns:a16="http://schemas.microsoft.com/office/drawing/2014/main" id="{44A61F27-DB0C-CB2F-19A4-BB22486857AF}"/>
                </a:ext>
              </a:extLst>
            </p:cNvPr>
            <p:cNvSpPr/>
            <p:nvPr/>
          </p:nvSpPr>
          <p:spPr>
            <a:xfrm>
              <a:off x="1817859" y="1460249"/>
              <a:ext cx="2994455" cy="5293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3877"/>
                  </a:lnTo>
                  <a:lnTo>
                    <a:pt x="0" y="63877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9">
              <a:extLst>
                <a:ext uri="{FF2B5EF4-FFF2-40B4-BE49-F238E27FC236}">
                  <a16:creationId xmlns:a16="http://schemas.microsoft.com/office/drawing/2014/main" id="{72D2B644-9891-3FEB-F493-66B19EAB3054}"/>
                </a:ext>
              </a:extLst>
            </p:cNvPr>
            <p:cNvSpPr txBox="1"/>
            <p:nvPr/>
          </p:nvSpPr>
          <p:spPr>
            <a:xfrm>
              <a:off x="3238928" y="1722119"/>
              <a:ext cx="152317" cy="5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9">
              <a:extLst>
                <a:ext uri="{FF2B5EF4-FFF2-40B4-BE49-F238E27FC236}">
                  <a16:creationId xmlns:a16="http://schemas.microsoft.com/office/drawing/2014/main" id="{1A7C6DAE-395A-32CB-8D85-81A212C53290}"/>
                </a:ext>
              </a:extLst>
            </p:cNvPr>
            <p:cNvSpPr/>
            <p:nvPr/>
          </p:nvSpPr>
          <p:spPr>
            <a:xfrm>
              <a:off x="3595056" y="1339"/>
              <a:ext cx="2434517" cy="1460710"/>
            </a:xfrm>
            <a:prstGeom prst="rect">
              <a:avLst/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9">
              <a:extLst>
                <a:ext uri="{FF2B5EF4-FFF2-40B4-BE49-F238E27FC236}">
                  <a16:creationId xmlns:a16="http://schemas.microsoft.com/office/drawing/2014/main" id="{8EBBB3CE-F723-5ECB-765E-4EFA47789EEF}"/>
                </a:ext>
              </a:extLst>
            </p:cNvPr>
            <p:cNvSpPr txBox="1"/>
            <p:nvPr/>
          </p:nvSpPr>
          <p:spPr>
            <a:xfrm>
              <a:off x="3595056" y="1339"/>
              <a:ext cx="2434517" cy="1460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275" tIns="125200" rIns="119275" bIns="125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What are Odisha’s priorities for expanding access across the state?</a:t>
              </a:r>
              <a:endParaRPr dirty="0"/>
            </a:p>
          </p:txBody>
        </p:sp>
        <p:sp>
          <p:nvSpPr>
            <p:cNvPr id="245" name="Google Shape;245;p9">
              <a:extLst>
                <a:ext uri="{FF2B5EF4-FFF2-40B4-BE49-F238E27FC236}">
                  <a16:creationId xmlns:a16="http://schemas.microsoft.com/office/drawing/2014/main" id="{8BFCB36C-32E2-2D8D-75BA-95A9A4D28EDF}"/>
                </a:ext>
              </a:extLst>
            </p:cNvPr>
            <p:cNvSpPr/>
            <p:nvPr/>
          </p:nvSpPr>
          <p:spPr>
            <a:xfrm>
              <a:off x="3033317" y="2706624"/>
              <a:ext cx="529338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9">
              <a:extLst>
                <a:ext uri="{FF2B5EF4-FFF2-40B4-BE49-F238E27FC236}">
                  <a16:creationId xmlns:a16="http://schemas.microsoft.com/office/drawing/2014/main" id="{97942843-D1B7-BC4D-6495-395DB46F1FC1}"/>
                </a:ext>
              </a:extLst>
            </p:cNvPr>
            <p:cNvSpPr txBox="1"/>
            <p:nvPr/>
          </p:nvSpPr>
          <p:spPr>
            <a:xfrm>
              <a:off x="3283988" y="2749544"/>
              <a:ext cx="27996" cy="5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9">
              <a:extLst>
                <a:ext uri="{FF2B5EF4-FFF2-40B4-BE49-F238E27FC236}">
                  <a16:creationId xmlns:a16="http://schemas.microsoft.com/office/drawing/2014/main" id="{07CFA60F-62A2-8244-49B7-2702569D2FC1}"/>
                </a:ext>
              </a:extLst>
            </p:cNvPr>
            <p:cNvSpPr/>
            <p:nvPr/>
          </p:nvSpPr>
          <p:spPr>
            <a:xfrm>
              <a:off x="600600" y="2021988"/>
              <a:ext cx="2434517" cy="1460710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9">
              <a:extLst>
                <a:ext uri="{FF2B5EF4-FFF2-40B4-BE49-F238E27FC236}">
                  <a16:creationId xmlns:a16="http://schemas.microsoft.com/office/drawing/2014/main" id="{FB6F764D-904A-9E9A-2C5A-0E5E5B04BE3C}"/>
                </a:ext>
              </a:extLst>
            </p:cNvPr>
            <p:cNvSpPr txBox="1"/>
            <p:nvPr/>
          </p:nvSpPr>
          <p:spPr>
            <a:xfrm>
              <a:off x="600600" y="2021988"/>
              <a:ext cx="2434517" cy="1460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275" tIns="125200" rIns="119275" bIns="125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Question for Dr S. Sevvel, Puducherry/ Nitai Panigrahi, </a:t>
              </a:r>
              <a:r>
                <a:rPr lang="en-US" sz="1700" b="1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Umeedein</a:t>
              </a:r>
              <a:endParaRPr lang="en-US" sz="17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9">
              <a:extLst>
                <a:ext uri="{FF2B5EF4-FFF2-40B4-BE49-F238E27FC236}">
                  <a16:creationId xmlns:a16="http://schemas.microsoft.com/office/drawing/2014/main" id="{40A4F112-1517-85FC-DF1D-C3258079FCBC}"/>
                </a:ext>
              </a:extLst>
            </p:cNvPr>
            <p:cNvSpPr/>
            <p:nvPr/>
          </p:nvSpPr>
          <p:spPr>
            <a:xfrm>
              <a:off x="1817859" y="3480899"/>
              <a:ext cx="2994455" cy="5293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3877"/>
                  </a:lnTo>
                  <a:lnTo>
                    <a:pt x="0" y="63877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9">
              <a:extLst>
                <a:ext uri="{FF2B5EF4-FFF2-40B4-BE49-F238E27FC236}">
                  <a16:creationId xmlns:a16="http://schemas.microsoft.com/office/drawing/2014/main" id="{3F657ADD-5F52-ABCC-9648-805F852ABC9A}"/>
                </a:ext>
              </a:extLst>
            </p:cNvPr>
            <p:cNvSpPr txBox="1"/>
            <p:nvPr/>
          </p:nvSpPr>
          <p:spPr>
            <a:xfrm>
              <a:off x="3238928" y="3742768"/>
              <a:ext cx="152317" cy="5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9">
              <a:extLst>
                <a:ext uri="{FF2B5EF4-FFF2-40B4-BE49-F238E27FC236}">
                  <a16:creationId xmlns:a16="http://schemas.microsoft.com/office/drawing/2014/main" id="{011856C7-617F-0B68-1119-EDEBD6C5C740}"/>
                </a:ext>
              </a:extLst>
            </p:cNvPr>
            <p:cNvSpPr/>
            <p:nvPr/>
          </p:nvSpPr>
          <p:spPr>
            <a:xfrm>
              <a:off x="3595056" y="2021988"/>
              <a:ext cx="2434517" cy="1460710"/>
            </a:xfrm>
            <a:prstGeom prst="rect">
              <a:avLst/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9">
              <a:extLst>
                <a:ext uri="{FF2B5EF4-FFF2-40B4-BE49-F238E27FC236}">
                  <a16:creationId xmlns:a16="http://schemas.microsoft.com/office/drawing/2014/main" id="{3E430051-393F-9072-8DDB-9DFE3C865665}"/>
                </a:ext>
              </a:extLst>
            </p:cNvPr>
            <p:cNvSpPr txBox="1"/>
            <p:nvPr/>
          </p:nvSpPr>
          <p:spPr>
            <a:xfrm>
              <a:off x="3595056" y="2021988"/>
              <a:ext cx="2434517" cy="1460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275" tIns="125200" rIns="119275" bIns="125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Can smaller states become innovation laboratories for integrated childhood cancer care?</a:t>
              </a:r>
              <a:endParaRPr dirty="0"/>
            </a:p>
          </p:txBody>
        </p:sp>
        <p:sp>
          <p:nvSpPr>
            <p:cNvPr id="253" name="Google Shape;253;p9">
              <a:extLst>
                <a:ext uri="{FF2B5EF4-FFF2-40B4-BE49-F238E27FC236}">
                  <a16:creationId xmlns:a16="http://schemas.microsoft.com/office/drawing/2014/main" id="{81133338-2C53-8D6B-5FD4-EB30FC96A9D4}"/>
                </a:ext>
              </a:extLst>
            </p:cNvPr>
            <p:cNvSpPr/>
            <p:nvPr/>
          </p:nvSpPr>
          <p:spPr>
            <a:xfrm>
              <a:off x="3033317" y="4727273"/>
              <a:ext cx="529338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9">
              <a:extLst>
                <a:ext uri="{FF2B5EF4-FFF2-40B4-BE49-F238E27FC236}">
                  <a16:creationId xmlns:a16="http://schemas.microsoft.com/office/drawing/2014/main" id="{88378612-9108-19D5-8E19-BD2C634F66F1}"/>
                </a:ext>
              </a:extLst>
            </p:cNvPr>
            <p:cNvSpPr txBox="1"/>
            <p:nvPr/>
          </p:nvSpPr>
          <p:spPr>
            <a:xfrm>
              <a:off x="3283988" y="4770193"/>
              <a:ext cx="27996" cy="5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9">
              <a:extLst>
                <a:ext uri="{FF2B5EF4-FFF2-40B4-BE49-F238E27FC236}">
                  <a16:creationId xmlns:a16="http://schemas.microsoft.com/office/drawing/2014/main" id="{910EF175-FDBE-7FCF-1EA7-9C810567F774}"/>
                </a:ext>
              </a:extLst>
            </p:cNvPr>
            <p:cNvSpPr/>
            <p:nvPr/>
          </p:nvSpPr>
          <p:spPr>
            <a:xfrm>
              <a:off x="600600" y="4042638"/>
              <a:ext cx="2434517" cy="1460710"/>
            </a:xfrm>
            <a:prstGeom prst="rect">
              <a:avLst/>
            </a:prstGeom>
            <a:solidFill>
              <a:schemeClr val="accent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9">
              <a:extLst>
                <a:ext uri="{FF2B5EF4-FFF2-40B4-BE49-F238E27FC236}">
                  <a16:creationId xmlns:a16="http://schemas.microsoft.com/office/drawing/2014/main" id="{569BBB6C-FFD9-4FD6-0A0E-A02613496761}"/>
                </a:ext>
              </a:extLst>
            </p:cNvPr>
            <p:cNvSpPr txBox="1"/>
            <p:nvPr/>
          </p:nvSpPr>
          <p:spPr>
            <a:xfrm>
              <a:off x="600600" y="4042638"/>
              <a:ext cx="2434517" cy="1460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275" tIns="125200" rIns="119275" bIns="125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Question for Dr Maharshi Trivedi, Gujarat</a:t>
              </a:r>
            </a:p>
          </p:txBody>
        </p:sp>
        <p:sp>
          <p:nvSpPr>
            <p:cNvPr id="257" name="Google Shape;257;p9">
              <a:extLst>
                <a:ext uri="{FF2B5EF4-FFF2-40B4-BE49-F238E27FC236}">
                  <a16:creationId xmlns:a16="http://schemas.microsoft.com/office/drawing/2014/main" id="{548AB0A0-B16F-0660-529B-6F73905F0FA7}"/>
                </a:ext>
              </a:extLst>
            </p:cNvPr>
            <p:cNvSpPr/>
            <p:nvPr/>
          </p:nvSpPr>
          <p:spPr>
            <a:xfrm>
              <a:off x="3595056" y="4042638"/>
              <a:ext cx="2434517" cy="1460710"/>
            </a:xfrm>
            <a:prstGeom prst="rect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9">
              <a:extLst>
                <a:ext uri="{FF2B5EF4-FFF2-40B4-BE49-F238E27FC236}">
                  <a16:creationId xmlns:a16="http://schemas.microsoft.com/office/drawing/2014/main" id="{822D93BD-7DF0-1234-BEB0-FFFDBF890A5E}"/>
                </a:ext>
              </a:extLst>
            </p:cNvPr>
            <p:cNvSpPr txBox="1"/>
            <p:nvPr/>
          </p:nvSpPr>
          <p:spPr>
            <a:xfrm>
              <a:off x="3595056" y="4042638"/>
              <a:ext cx="2434517" cy="1460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275" tIns="125200" rIns="119275" bIns="125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How can </a:t>
              </a:r>
              <a:r>
                <a:rPr lang="en-US" sz="1700" b="0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centres</a:t>
              </a:r>
              <a:r>
                <a:rPr lang="en-US" sz="1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of excellence evolve into state-wide network leaders? </a:t>
              </a:r>
            </a:p>
          </p:txBody>
        </p:sp>
      </p:grpSp>
      <p:pic>
        <p:nvPicPr>
          <p:cNvPr id="2" name="Google Shape;113;p2" title="Screenshot 2026-05-20 155047.png">
            <a:extLst>
              <a:ext uri="{FF2B5EF4-FFF2-40B4-BE49-F238E27FC236}">
                <a16:creationId xmlns:a16="http://schemas.microsoft.com/office/drawing/2014/main" id="{D75F4371-1111-D331-7402-8EDE6F4D73E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 rot="10800000">
            <a:off x="-92400" y="6253164"/>
            <a:ext cx="12376800" cy="61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12;p2" title="Screenshot 2026-05-20 155047.png">
            <a:extLst>
              <a:ext uri="{FF2B5EF4-FFF2-40B4-BE49-F238E27FC236}">
                <a16:creationId xmlns:a16="http://schemas.microsoft.com/office/drawing/2014/main" id="{88AF09B3-30A7-1EC9-EF71-F88359139EE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>
            <a:off x="0" y="75144"/>
            <a:ext cx="12192000" cy="6577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500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2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p12"/>
          <p:cNvSpPr txBox="1">
            <a:spLocks noGrp="1"/>
          </p:cNvSpPr>
          <p:nvPr>
            <p:ph type="title"/>
          </p:nvPr>
        </p:nvSpPr>
        <p:spPr>
          <a:xfrm>
            <a:off x="838200" y="557188"/>
            <a:ext cx="4862848" cy="55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02878"/>
              </a:buClr>
              <a:buSzPts val="5200"/>
              <a:buFont typeface="Calibri"/>
              <a:buNone/>
            </a:pPr>
            <a:r>
              <a:rPr lang="en-US" sz="5200" dirty="0"/>
              <a:t>Shared Care Across State Borders</a:t>
            </a:r>
            <a:endParaRPr dirty="0"/>
          </a:p>
        </p:txBody>
      </p:sp>
      <p:grpSp>
        <p:nvGrpSpPr>
          <p:cNvPr id="318" name="Google Shape;318;p12"/>
          <p:cNvGrpSpPr/>
          <p:nvPr/>
        </p:nvGrpSpPr>
        <p:grpSpPr>
          <a:xfrm>
            <a:off x="6099048" y="626092"/>
            <a:ext cx="5257800" cy="5496086"/>
            <a:chOff x="0" y="4300"/>
            <a:chExt cx="5257800" cy="5496086"/>
          </a:xfrm>
        </p:grpSpPr>
        <p:sp>
          <p:nvSpPr>
            <p:cNvPr id="319" name="Google Shape;319;p12"/>
            <p:cNvSpPr/>
            <p:nvPr/>
          </p:nvSpPr>
          <p:spPr>
            <a:xfrm>
              <a:off x="0" y="4300"/>
              <a:ext cx="5257800" cy="916014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2"/>
            <p:cNvSpPr/>
            <p:nvPr/>
          </p:nvSpPr>
          <p:spPr>
            <a:xfrm>
              <a:off x="277094" y="210403"/>
              <a:ext cx="503807" cy="5038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1057996" y="4300"/>
              <a:ext cx="4199803" cy="916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2"/>
            <p:cNvSpPr txBox="1"/>
            <p:nvPr/>
          </p:nvSpPr>
          <p:spPr>
            <a:xfrm>
              <a:off x="1057996" y="4300"/>
              <a:ext cx="4199803" cy="916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925" tIns="96925" rIns="96925" bIns="969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rPr lang="en-US" sz="1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Delhi supporting UP &amp; Bihar</a:t>
              </a: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0" y="1149318"/>
              <a:ext cx="5257800" cy="916014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277094" y="1355421"/>
              <a:ext cx="503807" cy="5038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1057996" y="1149318"/>
              <a:ext cx="4199803" cy="916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2"/>
            <p:cNvSpPr txBox="1"/>
            <p:nvPr/>
          </p:nvSpPr>
          <p:spPr>
            <a:xfrm>
              <a:off x="1057996" y="1149318"/>
              <a:ext cx="4199803" cy="916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925" tIns="96925" rIns="96925" bIns="969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rPr lang="en-US" sz="1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West Bengal supporting North-East India</a:t>
              </a: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12"/>
            <p:cNvSpPr/>
            <p:nvPr/>
          </p:nvSpPr>
          <p:spPr>
            <a:xfrm>
              <a:off x="0" y="2294336"/>
              <a:ext cx="5257800" cy="916014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12"/>
            <p:cNvSpPr/>
            <p:nvPr/>
          </p:nvSpPr>
          <p:spPr>
            <a:xfrm>
              <a:off x="277094" y="2500440"/>
              <a:ext cx="503807" cy="5038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2"/>
            <p:cNvSpPr/>
            <p:nvPr/>
          </p:nvSpPr>
          <p:spPr>
            <a:xfrm>
              <a:off x="1057996" y="2294336"/>
              <a:ext cx="4199803" cy="916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2"/>
            <p:cNvSpPr txBox="1"/>
            <p:nvPr/>
          </p:nvSpPr>
          <p:spPr>
            <a:xfrm>
              <a:off x="1057996" y="2294336"/>
              <a:ext cx="4199803" cy="916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925" tIns="96925" rIns="96925" bIns="969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rPr lang="en-US" sz="1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Chandigarh supporting Punjab &amp; adjoining states</a:t>
              </a: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12"/>
            <p:cNvSpPr/>
            <p:nvPr/>
          </p:nvSpPr>
          <p:spPr>
            <a:xfrm>
              <a:off x="0" y="3439354"/>
              <a:ext cx="5257800" cy="916014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2"/>
            <p:cNvSpPr/>
            <p:nvPr/>
          </p:nvSpPr>
          <p:spPr>
            <a:xfrm>
              <a:off x="277094" y="3645458"/>
              <a:ext cx="503807" cy="5038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2"/>
            <p:cNvSpPr/>
            <p:nvPr/>
          </p:nvSpPr>
          <p:spPr>
            <a:xfrm>
              <a:off x="1057996" y="3439354"/>
              <a:ext cx="4199803" cy="916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2"/>
            <p:cNvSpPr txBox="1"/>
            <p:nvPr/>
          </p:nvSpPr>
          <p:spPr>
            <a:xfrm>
              <a:off x="1057996" y="3439354"/>
              <a:ext cx="4199803" cy="916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925" tIns="96925" rIns="96925" bIns="969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rPr lang="en-US" sz="1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Mumbai supporting neighbouring states</a:t>
              </a: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2"/>
            <p:cNvSpPr/>
            <p:nvPr/>
          </p:nvSpPr>
          <p:spPr>
            <a:xfrm>
              <a:off x="0" y="4584372"/>
              <a:ext cx="5257800" cy="916014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2"/>
            <p:cNvSpPr/>
            <p:nvPr/>
          </p:nvSpPr>
          <p:spPr>
            <a:xfrm>
              <a:off x="277094" y="4790476"/>
              <a:ext cx="503807" cy="5038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2"/>
            <p:cNvSpPr/>
            <p:nvPr/>
          </p:nvSpPr>
          <p:spPr>
            <a:xfrm>
              <a:off x="1057996" y="4584372"/>
              <a:ext cx="4199803" cy="916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2"/>
            <p:cNvSpPr txBox="1"/>
            <p:nvPr/>
          </p:nvSpPr>
          <p:spPr>
            <a:xfrm>
              <a:off x="1057996" y="4584372"/>
              <a:ext cx="4199803" cy="9160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925" tIns="96925" rIns="96925" bIns="969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Calibri"/>
                <a:buNone/>
              </a:pPr>
              <a:r>
                <a:rPr lang="en-US" sz="19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Presentation by Dr Shruti Kakar</a:t>
              </a:r>
              <a:endPara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Google Shape;113;p2" title="Screenshot 2026-05-20 155047.png">
            <a:extLst>
              <a:ext uri="{FF2B5EF4-FFF2-40B4-BE49-F238E27FC236}">
                <a16:creationId xmlns:a16="http://schemas.microsoft.com/office/drawing/2014/main" id="{C7FC4EF7-5E6A-0197-481B-B4B19DD484E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 rot="10800000">
            <a:off x="-184800" y="6331079"/>
            <a:ext cx="12376800" cy="61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12;p2" title="Screenshot 2026-05-20 155047.png">
            <a:extLst>
              <a:ext uri="{FF2B5EF4-FFF2-40B4-BE49-F238E27FC236}">
                <a16:creationId xmlns:a16="http://schemas.microsoft.com/office/drawing/2014/main" id="{A4AB5809-3A1F-4DFB-B8E0-DCBB2028610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>
            <a:off x="-92400" y="153059"/>
            <a:ext cx="12192000" cy="657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>
          <a:extLst>
            <a:ext uri="{FF2B5EF4-FFF2-40B4-BE49-F238E27FC236}">
              <a16:creationId xmlns:a16="http://schemas.microsoft.com/office/drawing/2014/main" id="{009E37FB-9212-FF7B-E334-C94203B6AC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" title="Screenshot 2026-05-20 155047.png">
            <a:extLst>
              <a:ext uri="{FF2B5EF4-FFF2-40B4-BE49-F238E27FC236}">
                <a16:creationId xmlns:a16="http://schemas.microsoft.com/office/drawing/2014/main" id="{3F666634-3324-9209-9342-D7D9E4F1633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>
            <a:off x="60350" y="-111125"/>
            <a:ext cx="12192000" cy="122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 title="Screenshot 2026-05-20 155047.png">
            <a:extLst>
              <a:ext uri="{FF2B5EF4-FFF2-40B4-BE49-F238E27FC236}">
                <a16:creationId xmlns:a16="http://schemas.microsoft.com/office/drawing/2014/main" id="{3CB92096-5770-7290-F051-E281F3EE3CE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 rot="10800000">
            <a:off x="-32050" y="5635425"/>
            <a:ext cx="12376800" cy="12225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904A7E1-347C-2795-0726-D7C9D4DF733A}"/>
              </a:ext>
            </a:extLst>
          </p:cNvPr>
          <p:cNvSpPr txBox="1"/>
          <p:nvPr/>
        </p:nvSpPr>
        <p:spPr>
          <a:xfrm>
            <a:off x="5222238" y="536936"/>
            <a:ext cx="6360162" cy="46166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/>
              <a:t>Regional Referral Ecosystems Require Cross-Border Coordination</a:t>
            </a:r>
          </a:p>
          <a:p>
            <a:pPr>
              <a:buNone/>
            </a:pPr>
            <a:endParaRPr lang="en-US" b="1" dirty="0"/>
          </a:p>
          <a:p>
            <a:pPr>
              <a:buNone/>
            </a:pPr>
            <a:r>
              <a:rPr lang="en-US" dirty="0"/>
              <a:t>Several states and tertiary </a:t>
            </a:r>
            <a:r>
              <a:rPr lang="en-US" dirty="0" err="1"/>
              <a:t>centres</a:t>
            </a:r>
            <a:r>
              <a:rPr lang="en-US" dirty="0"/>
              <a:t> serve large numbers of children from neighboring states due to gaps in pediatric oncology capacity and access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b="1" dirty="0"/>
              <a:t>Key System Needs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Strong patient navigation and care coordination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Cross-border referral and shared-care pathways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Financial protection portability (“schemes should follow the child”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Interstate continuity of care for survivorship and palliative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Coordination between Central Government, State Governments, NHM, PM-JAY, and tertiary </a:t>
            </a:r>
            <a:r>
              <a:rPr lang="en-US" dirty="0" err="1"/>
              <a:t>centres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CCC India Approach</a:t>
            </a:r>
          </a:p>
          <a:p>
            <a:r>
              <a:rPr lang="en-US" dirty="0"/>
              <a:t>Regional CCD ecosystems + </a:t>
            </a:r>
            <a:r>
              <a:rPr lang="en-US" dirty="0" err="1"/>
              <a:t>Samanvay</a:t>
            </a:r>
            <a:r>
              <a:rPr lang="en-US" dirty="0"/>
              <a:t> </a:t>
            </a:r>
            <a:r>
              <a:rPr lang="en-US" dirty="0" err="1"/>
              <a:t>Kendras</a:t>
            </a:r>
            <a:r>
              <a:rPr lang="en-US" dirty="0"/>
              <a:t> + Shared Care + Interstate Coordination</a:t>
            </a:r>
          </a:p>
          <a:p>
            <a:endParaRPr lang="en-US" dirty="0"/>
          </a:p>
          <a:p>
            <a:r>
              <a:rPr lang="en-US" b="1" dirty="0"/>
              <a:t>Key principle</a:t>
            </a:r>
          </a:p>
          <a:p>
            <a:r>
              <a:rPr lang="en-US" dirty="0"/>
              <a:t>Some states / institutions function as national/ regional childhood cancer ecosystems for India and require integrated interstate planning and coordination.</a:t>
            </a:r>
          </a:p>
        </p:txBody>
      </p:sp>
      <p:sp>
        <p:nvSpPr>
          <p:cNvPr id="4" name="Google Shape;344;p13">
            <a:extLst>
              <a:ext uri="{FF2B5EF4-FFF2-40B4-BE49-F238E27FC236}">
                <a16:creationId xmlns:a16="http://schemas.microsoft.com/office/drawing/2014/main" id="{EC8E0564-ED18-7B5A-0EAC-896B5DD05A92}"/>
              </a:ext>
            </a:extLst>
          </p:cNvPr>
          <p:cNvSpPr/>
          <p:nvPr/>
        </p:nvSpPr>
        <p:spPr>
          <a:xfrm>
            <a:off x="344266" y="1224990"/>
            <a:ext cx="4104338" cy="4002513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IN" sz="2400" b="1" i="0" dirty="0">
                <a:solidFill>
                  <a:srgbClr val="121212"/>
                </a:solidFill>
                <a:effectLst/>
                <a:latin typeface="Anthropic Sans"/>
              </a:rPr>
              <a:t>States Serving Adjoining States</a:t>
            </a:r>
            <a:endParaRPr sz="18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9A92EC-C50B-0679-E040-4295AA8E2DBC}"/>
              </a:ext>
            </a:extLst>
          </p:cNvPr>
          <p:cNvSpPr txBox="1"/>
          <p:nvPr/>
        </p:nvSpPr>
        <p:spPr>
          <a:xfrm>
            <a:off x="211394" y="5561506"/>
            <a:ext cx="11769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Key Takeaways </a:t>
            </a:r>
            <a:r>
              <a:rPr lang="en-IN" dirty="0"/>
              <a:t>- </a:t>
            </a:r>
            <a:r>
              <a:rPr lang="en-US" dirty="0"/>
              <a:t>Some states and institutions effectively function as national or regional pediatric cancer hubs, so policy and planning should support integrated interstate pediatric oncology networks, not isolated state-based systems.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296662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>
          <a:extLst>
            <a:ext uri="{FF2B5EF4-FFF2-40B4-BE49-F238E27FC236}">
              <a16:creationId xmlns:a16="http://schemas.microsoft.com/office/drawing/2014/main" id="{9294583D-E55A-BF71-7C56-EFCC0E01C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9">
            <a:extLst>
              <a:ext uri="{FF2B5EF4-FFF2-40B4-BE49-F238E27FC236}">
                <a16:creationId xmlns:a16="http://schemas.microsoft.com/office/drawing/2014/main" id="{38E464D0-F6B9-C1F0-B933-AC5FBFD9B96D}"/>
              </a:ext>
            </a:extLst>
          </p:cNvPr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p9">
            <a:extLst>
              <a:ext uri="{FF2B5EF4-FFF2-40B4-BE49-F238E27FC236}">
                <a16:creationId xmlns:a16="http://schemas.microsoft.com/office/drawing/2014/main" id="{F1BD49ED-9259-EA6E-21B7-8B8CBA78F8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16084" y="547712"/>
            <a:ext cx="3337715" cy="55773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502878"/>
              </a:buClr>
              <a:buSzPts val="5200"/>
            </a:pPr>
            <a:r>
              <a:rPr lang="en-US" sz="2400" dirty="0">
                <a:solidFill>
                  <a:schemeClr val="tx1"/>
                </a:solidFill>
              </a:rPr>
              <a:t>Moderator Questions – Shared Care Ecosystems</a:t>
            </a:r>
            <a:endParaRPr sz="2400" dirty="0"/>
          </a:p>
        </p:txBody>
      </p:sp>
      <p:grpSp>
        <p:nvGrpSpPr>
          <p:cNvPr id="236" name="Google Shape;236;p9">
            <a:extLst>
              <a:ext uri="{FF2B5EF4-FFF2-40B4-BE49-F238E27FC236}">
                <a16:creationId xmlns:a16="http://schemas.microsoft.com/office/drawing/2014/main" id="{2F21D0E2-2CBC-6F88-08F7-BEA69549B3CD}"/>
              </a:ext>
            </a:extLst>
          </p:cNvPr>
          <p:cNvGrpSpPr/>
          <p:nvPr/>
        </p:nvGrpSpPr>
        <p:grpSpPr>
          <a:xfrm>
            <a:off x="1438800" y="621731"/>
            <a:ext cx="5428973" cy="5502009"/>
            <a:chOff x="600600" y="1339"/>
            <a:chExt cx="5428973" cy="5502009"/>
          </a:xfrm>
        </p:grpSpPr>
        <p:sp>
          <p:nvSpPr>
            <p:cNvPr id="237" name="Google Shape;237;p9">
              <a:extLst>
                <a:ext uri="{FF2B5EF4-FFF2-40B4-BE49-F238E27FC236}">
                  <a16:creationId xmlns:a16="http://schemas.microsoft.com/office/drawing/2014/main" id="{F253D386-E8DC-82E1-257D-388F863B5DA9}"/>
                </a:ext>
              </a:extLst>
            </p:cNvPr>
            <p:cNvSpPr/>
            <p:nvPr/>
          </p:nvSpPr>
          <p:spPr>
            <a:xfrm>
              <a:off x="3033317" y="685974"/>
              <a:ext cx="529338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9">
              <a:extLst>
                <a:ext uri="{FF2B5EF4-FFF2-40B4-BE49-F238E27FC236}">
                  <a16:creationId xmlns:a16="http://schemas.microsoft.com/office/drawing/2014/main" id="{3131FA7D-FE26-0381-F16B-4A3755642540}"/>
                </a:ext>
              </a:extLst>
            </p:cNvPr>
            <p:cNvSpPr txBox="1"/>
            <p:nvPr/>
          </p:nvSpPr>
          <p:spPr>
            <a:xfrm>
              <a:off x="3283988" y="728895"/>
              <a:ext cx="27996" cy="5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9">
              <a:extLst>
                <a:ext uri="{FF2B5EF4-FFF2-40B4-BE49-F238E27FC236}">
                  <a16:creationId xmlns:a16="http://schemas.microsoft.com/office/drawing/2014/main" id="{7F797CAC-3073-2B12-7E4D-6125D927B3FA}"/>
                </a:ext>
              </a:extLst>
            </p:cNvPr>
            <p:cNvSpPr/>
            <p:nvPr/>
          </p:nvSpPr>
          <p:spPr>
            <a:xfrm>
              <a:off x="600600" y="1339"/>
              <a:ext cx="2434517" cy="1460710"/>
            </a:xfrm>
            <a:prstGeom prst="rect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9">
              <a:extLst>
                <a:ext uri="{FF2B5EF4-FFF2-40B4-BE49-F238E27FC236}">
                  <a16:creationId xmlns:a16="http://schemas.microsoft.com/office/drawing/2014/main" id="{F245C21F-BFBA-670D-BDBF-06C0E10A3838}"/>
                </a:ext>
              </a:extLst>
            </p:cNvPr>
            <p:cNvSpPr txBox="1"/>
            <p:nvPr/>
          </p:nvSpPr>
          <p:spPr>
            <a:xfrm>
              <a:off x="600600" y="1339"/>
              <a:ext cx="2434517" cy="1460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275" tIns="125200" rIns="119275" bIns="125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s-ES" sz="1700" b="1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Question</a:t>
              </a:r>
              <a:r>
                <a:rPr lang="es-ES" sz="17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s-ES" sz="1700" b="1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for</a:t>
              </a:r>
              <a:r>
                <a:rPr lang="es-ES" sz="17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es-ES" sz="1700" b="1" i="0" u="none" strike="noStrike" cap="none" dirty="0" err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Dr</a:t>
              </a:r>
              <a:r>
                <a:rPr lang="es-ES" sz="17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Amita Mahajan, Delhi:</a:t>
              </a:r>
              <a:endParaRPr sz="17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9">
              <a:extLst>
                <a:ext uri="{FF2B5EF4-FFF2-40B4-BE49-F238E27FC236}">
                  <a16:creationId xmlns:a16="http://schemas.microsoft.com/office/drawing/2014/main" id="{7897EB17-498B-6454-C5C7-B0D0F4DA78E7}"/>
                </a:ext>
              </a:extLst>
            </p:cNvPr>
            <p:cNvSpPr/>
            <p:nvPr/>
          </p:nvSpPr>
          <p:spPr>
            <a:xfrm>
              <a:off x="1817859" y="1460249"/>
              <a:ext cx="2994455" cy="5293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3877"/>
                  </a:lnTo>
                  <a:lnTo>
                    <a:pt x="0" y="63877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chemeClr val="accent3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9">
              <a:extLst>
                <a:ext uri="{FF2B5EF4-FFF2-40B4-BE49-F238E27FC236}">
                  <a16:creationId xmlns:a16="http://schemas.microsoft.com/office/drawing/2014/main" id="{804A9DA1-6BA0-B113-890D-47B8049FA39D}"/>
                </a:ext>
              </a:extLst>
            </p:cNvPr>
            <p:cNvSpPr txBox="1"/>
            <p:nvPr/>
          </p:nvSpPr>
          <p:spPr>
            <a:xfrm>
              <a:off x="3238928" y="1722119"/>
              <a:ext cx="152317" cy="5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9">
              <a:extLst>
                <a:ext uri="{FF2B5EF4-FFF2-40B4-BE49-F238E27FC236}">
                  <a16:creationId xmlns:a16="http://schemas.microsoft.com/office/drawing/2014/main" id="{9DCF99CE-4169-918F-9BEB-EA2B2D210ED6}"/>
                </a:ext>
              </a:extLst>
            </p:cNvPr>
            <p:cNvSpPr/>
            <p:nvPr/>
          </p:nvSpPr>
          <p:spPr>
            <a:xfrm>
              <a:off x="3595056" y="1339"/>
              <a:ext cx="2434517" cy="1460710"/>
            </a:xfrm>
            <a:prstGeom prst="rect">
              <a:avLst/>
            </a:prstGeom>
            <a:solidFill>
              <a:schemeClr val="accent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9">
              <a:extLst>
                <a:ext uri="{FF2B5EF4-FFF2-40B4-BE49-F238E27FC236}">
                  <a16:creationId xmlns:a16="http://schemas.microsoft.com/office/drawing/2014/main" id="{D9CF3407-A996-C3F4-8F8A-3AB0F476128B}"/>
                </a:ext>
              </a:extLst>
            </p:cNvPr>
            <p:cNvSpPr txBox="1"/>
            <p:nvPr/>
          </p:nvSpPr>
          <p:spPr>
            <a:xfrm>
              <a:off x="3595056" y="1339"/>
              <a:ext cx="2434517" cy="1460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275" tIns="125200" rIns="119275" bIns="125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What mechanisms are needed for interstate continuity of care?</a:t>
              </a:r>
            </a:p>
          </p:txBody>
        </p:sp>
        <p:sp>
          <p:nvSpPr>
            <p:cNvPr id="245" name="Google Shape;245;p9">
              <a:extLst>
                <a:ext uri="{FF2B5EF4-FFF2-40B4-BE49-F238E27FC236}">
                  <a16:creationId xmlns:a16="http://schemas.microsoft.com/office/drawing/2014/main" id="{6FBDCADD-AE20-B00A-5050-66C6C6D9CE89}"/>
                </a:ext>
              </a:extLst>
            </p:cNvPr>
            <p:cNvSpPr/>
            <p:nvPr/>
          </p:nvSpPr>
          <p:spPr>
            <a:xfrm>
              <a:off x="3033317" y="2706624"/>
              <a:ext cx="529338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9">
              <a:extLst>
                <a:ext uri="{FF2B5EF4-FFF2-40B4-BE49-F238E27FC236}">
                  <a16:creationId xmlns:a16="http://schemas.microsoft.com/office/drawing/2014/main" id="{073144EF-43C3-6411-50FE-B403A7DCD0FD}"/>
                </a:ext>
              </a:extLst>
            </p:cNvPr>
            <p:cNvSpPr txBox="1"/>
            <p:nvPr/>
          </p:nvSpPr>
          <p:spPr>
            <a:xfrm>
              <a:off x="3283988" y="2749544"/>
              <a:ext cx="27996" cy="5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9">
              <a:extLst>
                <a:ext uri="{FF2B5EF4-FFF2-40B4-BE49-F238E27FC236}">
                  <a16:creationId xmlns:a16="http://schemas.microsoft.com/office/drawing/2014/main" id="{6BF06274-DB5C-876B-8D8F-9EF574F8B12D}"/>
                </a:ext>
              </a:extLst>
            </p:cNvPr>
            <p:cNvSpPr/>
            <p:nvPr/>
          </p:nvSpPr>
          <p:spPr>
            <a:xfrm>
              <a:off x="600600" y="2021988"/>
              <a:ext cx="2434517" cy="1460710"/>
            </a:xfrm>
            <a:prstGeom prst="rect">
              <a:avLst/>
            </a:prstGeom>
            <a:solidFill>
              <a:schemeClr val="accent4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9">
              <a:extLst>
                <a:ext uri="{FF2B5EF4-FFF2-40B4-BE49-F238E27FC236}">
                  <a16:creationId xmlns:a16="http://schemas.microsoft.com/office/drawing/2014/main" id="{0A6ED258-759B-863A-B849-5841E261D175}"/>
                </a:ext>
              </a:extLst>
            </p:cNvPr>
            <p:cNvSpPr txBox="1"/>
            <p:nvPr/>
          </p:nvSpPr>
          <p:spPr>
            <a:xfrm>
              <a:off x="600600" y="2021988"/>
              <a:ext cx="2434517" cy="1460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275" tIns="125200" rIns="119275" bIns="125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Question for Dr Meshram, Chhattisgarh:</a:t>
              </a:r>
            </a:p>
          </p:txBody>
        </p:sp>
        <p:sp>
          <p:nvSpPr>
            <p:cNvPr id="249" name="Google Shape;249;p9">
              <a:extLst>
                <a:ext uri="{FF2B5EF4-FFF2-40B4-BE49-F238E27FC236}">
                  <a16:creationId xmlns:a16="http://schemas.microsoft.com/office/drawing/2014/main" id="{6B90AF86-452F-8773-B37D-4F01485286E1}"/>
                </a:ext>
              </a:extLst>
            </p:cNvPr>
            <p:cNvSpPr/>
            <p:nvPr/>
          </p:nvSpPr>
          <p:spPr>
            <a:xfrm>
              <a:off x="1817859" y="3480899"/>
              <a:ext cx="2994455" cy="52933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3877"/>
                  </a:lnTo>
                  <a:lnTo>
                    <a:pt x="0" y="63877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rgbClr val="599BD5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9">
              <a:extLst>
                <a:ext uri="{FF2B5EF4-FFF2-40B4-BE49-F238E27FC236}">
                  <a16:creationId xmlns:a16="http://schemas.microsoft.com/office/drawing/2014/main" id="{27B49731-8B5D-8195-949E-C5728523D2D5}"/>
                </a:ext>
              </a:extLst>
            </p:cNvPr>
            <p:cNvSpPr txBox="1"/>
            <p:nvPr/>
          </p:nvSpPr>
          <p:spPr>
            <a:xfrm>
              <a:off x="3238928" y="3742768"/>
              <a:ext cx="152317" cy="5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9">
              <a:extLst>
                <a:ext uri="{FF2B5EF4-FFF2-40B4-BE49-F238E27FC236}">
                  <a16:creationId xmlns:a16="http://schemas.microsoft.com/office/drawing/2014/main" id="{7DA7CF03-2096-CC4E-F925-B95A63B161ED}"/>
                </a:ext>
              </a:extLst>
            </p:cNvPr>
            <p:cNvSpPr/>
            <p:nvPr/>
          </p:nvSpPr>
          <p:spPr>
            <a:xfrm>
              <a:off x="3595056" y="2021988"/>
              <a:ext cx="2434517" cy="1460710"/>
            </a:xfrm>
            <a:prstGeom prst="rect">
              <a:avLst/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9">
              <a:extLst>
                <a:ext uri="{FF2B5EF4-FFF2-40B4-BE49-F238E27FC236}">
                  <a16:creationId xmlns:a16="http://schemas.microsoft.com/office/drawing/2014/main" id="{D4564B63-DDE4-2601-BA74-2337C042FC3E}"/>
                </a:ext>
              </a:extLst>
            </p:cNvPr>
            <p:cNvSpPr txBox="1"/>
            <p:nvPr/>
          </p:nvSpPr>
          <p:spPr>
            <a:xfrm>
              <a:off x="3595056" y="2021988"/>
              <a:ext cx="2434517" cy="1460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275" tIns="125200" rIns="119275" bIns="125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What support systems are most critical for interstate referral pathways?</a:t>
              </a:r>
            </a:p>
          </p:txBody>
        </p:sp>
        <p:sp>
          <p:nvSpPr>
            <p:cNvPr id="253" name="Google Shape;253;p9">
              <a:extLst>
                <a:ext uri="{FF2B5EF4-FFF2-40B4-BE49-F238E27FC236}">
                  <a16:creationId xmlns:a16="http://schemas.microsoft.com/office/drawing/2014/main" id="{C8BD0521-F633-5CB0-6DB0-754398639024}"/>
                </a:ext>
              </a:extLst>
            </p:cNvPr>
            <p:cNvSpPr/>
            <p:nvPr/>
          </p:nvSpPr>
          <p:spPr>
            <a:xfrm>
              <a:off x="3033317" y="4727273"/>
              <a:ext cx="529338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9">
              <a:extLst>
                <a:ext uri="{FF2B5EF4-FFF2-40B4-BE49-F238E27FC236}">
                  <a16:creationId xmlns:a16="http://schemas.microsoft.com/office/drawing/2014/main" id="{A4C75EFE-10AB-F96D-2481-2DE41854C2A8}"/>
                </a:ext>
              </a:extLst>
            </p:cNvPr>
            <p:cNvSpPr txBox="1"/>
            <p:nvPr/>
          </p:nvSpPr>
          <p:spPr>
            <a:xfrm>
              <a:off x="3283988" y="4770193"/>
              <a:ext cx="27996" cy="55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Calibri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9">
              <a:extLst>
                <a:ext uri="{FF2B5EF4-FFF2-40B4-BE49-F238E27FC236}">
                  <a16:creationId xmlns:a16="http://schemas.microsoft.com/office/drawing/2014/main" id="{2C9598B8-FCD6-DBCC-005D-099AEDFFFD67}"/>
                </a:ext>
              </a:extLst>
            </p:cNvPr>
            <p:cNvSpPr/>
            <p:nvPr/>
          </p:nvSpPr>
          <p:spPr>
            <a:xfrm>
              <a:off x="600600" y="4042638"/>
              <a:ext cx="2434517" cy="1460710"/>
            </a:xfrm>
            <a:prstGeom prst="rect">
              <a:avLst/>
            </a:prstGeom>
            <a:solidFill>
              <a:schemeClr val="accent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9">
              <a:extLst>
                <a:ext uri="{FF2B5EF4-FFF2-40B4-BE49-F238E27FC236}">
                  <a16:creationId xmlns:a16="http://schemas.microsoft.com/office/drawing/2014/main" id="{39EEF04C-742A-4475-69B3-B9E62D98EF66}"/>
                </a:ext>
              </a:extLst>
            </p:cNvPr>
            <p:cNvSpPr txBox="1"/>
            <p:nvPr/>
          </p:nvSpPr>
          <p:spPr>
            <a:xfrm>
              <a:off x="600600" y="4042638"/>
              <a:ext cx="2434517" cy="1460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275" tIns="125200" rIns="119275" bIns="125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 b="1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Question for Dr Smarajit Chakraborty:</a:t>
              </a:r>
            </a:p>
          </p:txBody>
        </p:sp>
        <p:sp>
          <p:nvSpPr>
            <p:cNvPr id="257" name="Google Shape;257;p9">
              <a:extLst>
                <a:ext uri="{FF2B5EF4-FFF2-40B4-BE49-F238E27FC236}">
                  <a16:creationId xmlns:a16="http://schemas.microsoft.com/office/drawing/2014/main" id="{182B695F-5368-5EFB-7358-8A4C99674714}"/>
                </a:ext>
              </a:extLst>
            </p:cNvPr>
            <p:cNvSpPr/>
            <p:nvPr/>
          </p:nvSpPr>
          <p:spPr>
            <a:xfrm>
              <a:off x="3595056" y="4042638"/>
              <a:ext cx="2434517" cy="1460710"/>
            </a:xfrm>
            <a:prstGeom prst="rect">
              <a:avLst/>
            </a:prstGeom>
            <a:solidFill>
              <a:schemeClr val="accent2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9">
              <a:extLst>
                <a:ext uri="{FF2B5EF4-FFF2-40B4-BE49-F238E27FC236}">
                  <a16:creationId xmlns:a16="http://schemas.microsoft.com/office/drawing/2014/main" id="{9F74EDE8-E064-DDED-38F9-575EE9553DE8}"/>
                </a:ext>
              </a:extLst>
            </p:cNvPr>
            <p:cNvSpPr txBox="1"/>
            <p:nvPr/>
          </p:nvSpPr>
          <p:spPr>
            <a:xfrm>
              <a:off x="3595056" y="4042638"/>
              <a:ext cx="2434517" cy="14607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9275" tIns="125200" rIns="119275" bIns="1252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Calibri"/>
                <a:buNone/>
              </a:pPr>
              <a:r>
                <a:rPr lang="en-US" sz="1700" b="0" i="0" u="none" strike="noStrike" cap="none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How do we build regional ecosystems beyond treatment delivery alone?</a:t>
              </a:r>
            </a:p>
          </p:txBody>
        </p:sp>
      </p:grpSp>
      <p:pic>
        <p:nvPicPr>
          <p:cNvPr id="2" name="Google Shape;113;p2" title="Screenshot 2026-05-20 155047.png">
            <a:extLst>
              <a:ext uri="{FF2B5EF4-FFF2-40B4-BE49-F238E27FC236}">
                <a16:creationId xmlns:a16="http://schemas.microsoft.com/office/drawing/2014/main" id="{90B84DE7-F20B-BE3A-A241-BBAE001CA4F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 rot="10800000">
            <a:off x="-92400" y="6253164"/>
            <a:ext cx="12376800" cy="61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12;p2" title="Screenshot 2026-05-20 155047.png">
            <a:extLst>
              <a:ext uri="{FF2B5EF4-FFF2-40B4-BE49-F238E27FC236}">
                <a16:creationId xmlns:a16="http://schemas.microsoft.com/office/drawing/2014/main" id="{3E5A5D2B-8966-247C-3086-3B6106D1740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>
            <a:off x="0" y="-11956"/>
            <a:ext cx="12192000" cy="6577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1283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15"/>
          <p:cNvSpPr/>
          <p:nvPr/>
        </p:nvSpPr>
        <p:spPr>
          <a:xfrm flipH="1">
            <a:off x="1" y="0"/>
            <a:ext cx="5511704" cy="6858000"/>
          </a:xfrm>
          <a:custGeom>
            <a:avLst/>
            <a:gdLst/>
            <a:ahLst/>
            <a:cxnLst/>
            <a:rect l="l" t="t" r="r" b="b"/>
            <a:pathLst>
              <a:path w="5511704" h="6886576" extrusionOk="0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chemeClr val="lt2">
              <a:alpha val="50196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15"/>
          <p:cNvSpPr txBox="1">
            <a:spLocks noGrp="1"/>
          </p:cNvSpPr>
          <p:nvPr>
            <p:ph type="title"/>
          </p:nvPr>
        </p:nvSpPr>
        <p:spPr>
          <a:xfrm>
            <a:off x="838200" y="713312"/>
            <a:ext cx="4038600" cy="543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02878"/>
              </a:buClr>
              <a:buSzPts val="2800"/>
              <a:buFont typeface="Calibri"/>
              <a:buNone/>
            </a:pPr>
            <a:r>
              <a:rPr lang="en-US" sz="2800"/>
              <a:t>Towards Integrated Childhood Cancer Ecosystems</a:t>
            </a:r>
            <a:endParaRPr/>
          </a:p>
        </p:txBody>
      </p:sp>
      <p:sp>
        <p:nvSpPr>
          <p:cNvPr id="366" name="Google Shape;366;p15"/>
          <p:cNvSpPr txBox="1">
            <a:spLocks noGrp="1"/>
          </p:cNvSpPr>
          <p:nvPr>
            <p:ph type="body" idx="1"/>
          </p:nvPr>
        </p:nvSpPr>
        <p:spPr>
          <a:xfrm>
            <a:off x="6095999" y="713313"/>
            <a:ext cx="5257801" cy="543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232"/>
              </a:buClr>
              <a:buSzPts val="2000"/>
              <a:buChar char="•"/>
            </a:pPr>
            <a:r>
              <a:rPr lang="en-US" sz="2000"/>
              <a:t>Government + NHM + PM-JAY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3232"/>
              </a:buClr>
              <a:buSzPts val="2000"/>
              <a:buChar char="•"/>
            </a:pPr>
            <a:r>
              <a:rPr lang="en-US" sz="2000"/>
              <a:t>Tertiary Centres + Shared Care Networks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3232"/>
              </a:buClr>
              <a:buSzPts val="2000"/>
              <a:buChar char="•"/>
            </a:pPr>
            <a:r>
              <a:rPr lang="en-US" sz="2000"/>
              <a:t>Civil Society + Survivor Voices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3232"/>
              </a:buClr>
              <a:buSzPts val="2000"/>
              <a:buChar char="•"/>
            </a:pPr>
            <a:r>
              <a:rPr lang="en-US" sz="2000"/>
              <a:t>Data Systems + Dashboards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23232"/>
              </a:buClr>
              <a:buSzPts val="2000"/>
              <a:buChar char="•"/>
            </a:pPr>
            <a:r>
              <a:rPr lang="en-US" sz="2000"/>
              <a:t>Integrated ecosystems for every child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18"/>
          <p:cNvSpPr/>
          <p:nvPr/>
        </p:nvSpPr>
        <p:spPr>
          <a:xfrm>
            <a:off x="0" y="8313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18"/>
          <p:cNvSpPr txBox="1"/>
          <p:nvPr/>
        </p:nvSpPr>
        <p:spPr>
          <a:xfrm>
            <a:off x="479394" y="1070800"/>
            <a:ext cx="3939688" cy="5583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ICCI National Stakeholder Workshop on Childhood Cancer</a:t>
            </a:r>
            <a:endParaRPr sz="1100" dirty="0"/>
          </a:p>
        </p:txBody>
      </p:sp>
      <p:cxnSp>
        <p:nvCxnSpPr>
          <p:cNvPr id="418" name="Google Shape;418;p18"/>
          <p:cNvCxnSpPr/>
          <p:nvPr/>
        </p:nvCxnSpPr>
        <p:spPr>
          <a:xfrm>
            <a:off x="4728053" y="1132114"/>
            <a:ext cx="0" cy="5717573"/>
          </a:xfrm>
          <a:prstGeom prst="straightConnector1">
            <a:avLst/>
          </a:prstGeom>
          <a:noFill/>
          <a:ln w="25400" cap="sq" cmpd="sng">
            <a:solidFill>
              <a:schemeClr val="accent1"/>
            </a:solidFill>
            <a:prstDash val="solid"/>
            <a:bevel/>
            <a:headEnd type="none" w="sm" len="sm"/>
            <a:tailEnd type="none" w="sm" len="sm"/>
          </a:ln>
        </p:spPr>
      </p:cxnSp>
      <p:grpSp>
        <p:nvGrpSpPr>
          <p:cNvPr id="419" name="Google Shape;419;p18"/>
          <p:cNvGrpSpPr/>
          <p:nvPr/>
        </p:nvGrpSpPr>
        <p:grpSpPr>
          <a:xfrm>
            <a:off x="5108535" y="1433741"/>
            <a:ext cx="6245265" cy="4863465"/>
            <a:chOff x="0" y="362941"/>
            <a:chExt cx="6245265" cy="4863465"/>
          </a:xfrm>
        </p:grpSpPr>
        <p:sp>
          <p:nvSpPr>
            <p:cNvPr id="420" name="Google Shape;420;p18"/>
            <p:cNvSpPr/>
            <p:nvPr/>
          </p:nvSpPr>
          <p:spPr>
            <a:xfrm>
              <a:off x="0" y="362941"/>
              <a:ext cx="6245265" cy="887445"/>
            </a:xfrm>
            <a:prstGeom prst="roundRect">
              <a:avLst>
                <a:gd name="adj" fmla="val 16667"/>
              </a:avLst>
            </a:prstGeom>
            <a:solidFill>
              <a:srgbClr val="599BD5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8"/>
            <p:cNvSpPr txBox="1"/>
            <p:nvPr/>
          </p:nvSpPr>
          <p:spPr>
            <a:xfrm>
              <a:off x="43321" y="406262"/>
              <a:ext cx="6158623" cy="8008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0950" tIns="140950" rIns="140950" bIns="1409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00"/>
                <a:buFont typeface="Calibri"/>
                <a:buNone/>
              </a:pPr>
              <a:r>
                <a:rPr lang="en-US" sz="3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Different States. Shared Goals.</a:t>
              </a:r>
              <a:endParaRPr sz="3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p18"/>
            <p:cNvSpPr/>
            <p:nvPr/>
          </p:nvSpPr>
          <p:spPr>
            <a:xfrm>
              <a:off x="0" y="1356946"/>
              <a:ext cx="6245265" cy="887445"/>
            </a:xfrm>
            <a:prstGeom prst="roundRect">
              <a:avLst>
                <a:gd name="adj" fmla="val 16667"/>
              </a:avLst>
            </a:prstGeom>
            <a:solidFill>
              <a:srgbClr val="52CBCC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8"/>
            <p:cNvSpPr txBox="1"/>
            <p:nvPr/>
          </p:nvSpPr>
          <p:spPr>
            <a:xfrm>
              <a:off x="43321" y="1400267"/>
              <a:ext cx="6158623" cy="8008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0950" tIns="140950" rIns="140950" bIns="1409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00"/>
                <a:buFont typeface="Calibri"/>
                <a:buNone/>
              </a:pPr>
              <a:r>
                <a:rPr lang="en-US" sz="3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100% Access</a:t>
              </a:r>
              <a:endParaRPr/>
            </a:p>
          </p:txBody>
        </p:sp>
        <p:sp>
          <p:nvSpPr>
            <p:cNvPr id="424" name="Google Shape;424;p18"/>
            <p:cNvSpPr/>
            <p:nvPr/>
          </p:nvSpPr>
          <p:spPr>
            <a:xfrm>
              <a:off x="0" y="2350951"/>
              <a:ext cx="6245265" cy="887445"/>
            </a:xfrm>
            <a:prstGeom prst="roundRect">
              <a:avLst>
                <a:gd name="adj" fmla="val 16667"/>
              </a:avLst>
            </a:prstGeom>
            <a:solidFill>
              <a:srgbClr val="4CC38C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8"/>
            <p:cNvSpPr txBox="1"/>
            <p:nvPr/>
          </p:nvSpPr>
          <p:spPr>
            <a:xfrm>
              <a:off x="43321" y="2394272"/>
              <a:ext cx="6158623" cy="8008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0950" tIns="140950" rIns="140950" bIns="1409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00"/>
                <a:buFont typeface="Calibri"/>
                <a:buNone/>
              </a:pPr>
              <a:r>
                <a:rPr lang="en-US" sz="3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100% Financial Protection</a:t>
              </a:r>
              <a:endParaRPr/>
            </a:p>
          </p:txBody>
        </p:sp>
        <p:sp>
          <p:nvSpPr>
            <p:cNvPr id="426" name="Google Shape;426;p18"/>
            <p:cNvSpPr/>
            <p:nvPr/>
          </p:nvSpPr>
          <p:spPr>
            <a:xfrm>
              <a:off x="0" y="3344956"/>
              <a:ext cx="6245265" cy="887445"/>
            </a:xfrm>
            <a:prstGeom prst="roundRect">
              <a:avLst>
                <a:gd name="adj" fmla="val 16667"/>
              </a:avLst>
            </a:prstGeom>
            <a:solidFill>
              <a:srgbClr val="46BA4E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8"/>
            <p:cNvSpPr txBox="1"/>
            <p:nvPr/>
          </p:nvSpPr>
          <p:spPr>
            <a:xfrm>
              <a:off x="43321" y="3388277"/>
              <a:ext cx="6158623" cy="8008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0950" tIns="140950" rIns="140950" bIns="1409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00"/>
                <a:buFont typeface="Calibri"/>
                <a:buNone/>
              </a:pPr>
              <a:r>
                <a:rPr lang="en-US" sz="3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60% Survival</a:t>
              </a:r>
              <a:endParaRPr/>
            </a:p>
          </p:txBody>
        </p:sp>
        <p:sp>
          <p:nvSpPr>
            <p:cNvPr id="428" name="Google Shape;428;p18"/>
            <p:cNvSpPr/>
            <p:nvPr/>
          </p:nvSpPr>
          <p:spPr>
            <a:xfrm>
              <a:off x="0" y="4338961"/>
              <a:ext cx="6245265" cy="887445"/>
            </a:xfrm>
            <a:prstGeom prst="roundRect">
              <a:avLst>
                <a:gd name="adj" fmla="val 16667"/>
              </a:avLst>
            </a:prstGeom>
            <a:solidFill>
              <a:srgbClr val="6FAB46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8"/>
            <p:cNvSpPr txBox="1"/>
            <p:nvPr/>
          </p:nvSpPr>
          <p:spPr>
            <a:xfrm>
              <a:off x="43321" y="4382282"/>
              <a:ext cx="6158623" cy="8008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40950" tIns="140950" rIns="140950" bIns="1409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3700"/>
                <a:buFont typeface="Calibri"/>
                <a:buNone/>
              </a:pPr>
              <a:r>
                <a:rPr lang="en-US" sz="37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Thank You</a:t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">
          <a:extLst>
            <a:ext uri="{FF2B5EF4-FFF2-40B4-BE49-F238E27FC236}">
              <a16:creationId xmlns:a16="http://schemas.microsoft.com/office/drawing/2014/main" id="{64356350-A1E3-46CE-491C-80FC7D321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" title="Screenshot 2026-05-20 155047.png">
            <a:extLst>
              <a:ext uri="{FF2B5EF4-FFF2-40B4-BE49-F238E27FC236}">
                <a16:creationId xmlns:a16="http://schemas.microsoft.com/office/drawing/2014/main" id="{4642D5B6-74A8-13DD-C3BA-A8A36505E2D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>
            <a:off x="60350" y="-111125"/>
            <a:ext cx="12192000" cy="122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 title="Screenshot 2026-05-20 155047.png">
            <a:extLst>
              <a:ext uri="{FF2B5EF4-FFF2-40B4-BE49-F238E27FC236}">
                <a16:creationId xmlns:a16="http://schemas.microsoft.com/office/drawing/2014/main" id="{21915225-EDE1-C54D-88DA-8C316E316A4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 rot="10800000">
            <a:off x="-32050" y="5635425"/>
            <a:ext cx="12376800" cy="122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32B86B-9DDC-86C8-2091-45A37CE31A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117" t="16819" r="5333" b="32336"/>
          <a:stretch>
            <a:fillRect/>
          </a:stretch>
        </p:blipFill>
        <p:spPr>
          <a:xfrm>
            <a:off x="357809" y="870860"/>
            <a:ext cx="6202017" cy="511627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99866D-6D8E-B778-D5B1-4015DB49618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819" r="9550" b="89658"/>
          <a:stretch>
            <a:fillRect/>
          </a:stretch>
        </p:blipFill>
        <p:spPr>
          <a:xfrm>
            <a:off x="6582303" y="870860"/>
            <a:ext cx="5609697" cy="6404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A8A2BC-AFBF-3D0C-A2E1-3564260A7539}"/>
              </a:ext>
            </a:extLst>
          </p:cNvPr>
          <p:cNvSpPr txBox="1"/>
          <p:nvPr/>
        </p:nvSpPr>
        <p:spPr>
          <a:xfrm>
            <a:off x="6857285" y="1726696"/>
            <a:ext cx="4976906" cy="369332"/>
          </a:xfrm>
          <a:prstGeom prst="rect">
            <a:avLst/>
          </a:prstGeom>
          <a:solidFill>
            <a:schemeClr val="lt1"/>
          </a:solidFill>
        </p:spPr>
        <p:txBody>
          <a:bodyPr wrap="square">
            <a:spAutoFit/>
          </a:bodyPr>
          <a:lstStyle/>
          <a:p>
            <a:endParaRPr lang="en-IN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42216B-D35C-C3F2-E1E5-A4732ACB0711}"/>
              </a:ext>
            </a:extLst>
          </p:cNvPr>
          <p:cNvSpPr txBox="1"/>
          <p:nvPr/>
        </p:nvSpPr>
        <p:spPr>
          <a:xfrm>
            <a:off x="6612477" y="1511286"/>
            <a:ext cx="5549347" cy="4524315"/>
          </a:xfrm>
          <a:prstGeom prst="rect">
            <a:avLst/>
          </a:prstGeom>
          <a:gradFill>
            <a:gsLst>
              <a:gs pos="0">
                <a:schemeClr val="accent6">
                  <a:lumMod val="40000"/>
                  <a:lumOff val="60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endParaRPr lang="en-US" sz="1600" dirty="0"/>
          </a:p>
          <a:p>
            <a:r>
              <a:rPr lang="en-US" sz="1600" dirty="0"/>
              <a:t>A mandala inspired by a State's exquisite artistic traditions - Zardozi, </a:t>
            </a:r>
            <a:r>
              <a:rPr lang="en-US" sz="1600" dirty="0" err="1"/>
              <a:t>Chikankari</a:t>
            </a:r>
            <a:r>
              <a:rPr lang="en-US" sz="1600" dirty="0"/>
              <a:t>, Banarasi Weave and filigree. 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It </a:t>
            </a:r>
            <a:r>
              <a:rPr lang="en-US" sz="1600" dirty="0" err="1"/>
              <a:t>symbolises</a:t>
            </a:r>
            <a:r>
              <a:rPr lang="en-US" sz="1600" dirty="0"/>
              <a:t> the Circle of Care that surrounds every child with cancer,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families,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clinicians, nurses,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institutions,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communities and partners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600" dirty="0"/>
              <a:t>all working together </a:t>
            </a:r>
          </a:p>
          <a:p>
            <a:endParaRPr lang="en-US" sz="1600" dirty="0"/>
          </a:p>
          <a:p>
            <a:pPr algn="ctr"/>
            <a:r>
              <a:rPr lang="en-US" sz="1600" dirty="0"/>
              <a:t>so no child fights cancer alone.</a:t>
            </a:r>
            <a:endParaRPr lang="en-IN" sz="1600" dirty="0"/>
          </a:p>
        </p:txBody>
      </p:sp>
    </p:spTree>
    <p:extLst>
      <p:ext uri="{BB962C8B-B14F-4D97-AF65-F5344CB8AC3E}">
        <p14:creationId xmlns:p14="http://schemas.microsoft.com/office/powerpoint/2010/main" val="2005465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">
          <a:extLst>
            <a:ext uri="{FF2B5EF4-FFF2-40B4-BE49-F238E27FC236}">
              <a16:creationId xmlns:a16="http://schemas.microsoft.com/office/drawing/2014/main" id="{097E53C3-ECB9-A59A-6A6F-CE104F74D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" title="Screenshot 2026-05-20 155047.png">
            <a:extLst>
              <a:ext uri="{FF2B5EF4-FFF2-40B4-BE49-F238E27FC236}">
                <a16:creationId xmlns:a16="http://schemas.microsoft.com/office/drawing/2014/main" id="{67E21499-4C4A-779C-960E-07401E7BE35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>
            <a:off x="60350" y="-111125"/>
            <a:ext cx="12192000" cy="122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 title="Screenshot 2026-05-20 155047.png">
            <a:extLst>
              <a:ext uri="{FF2B5EF4-FFF2-40B4-BE49-F238E27FC236}">
                <a16:creationId xmlns:a16="http://schemas.microsoft.com/office/drawing/2014/main" id="{0E4904C6-8D27-B0AE-8054-720367C034E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 rot="10800000">
            <a:off x="-32050" y="5635425"/>
            <a:ext cx="12376800" cy="12225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CAD095-5672-DB28-137B-FC2B8C4AF8BA}"/>
              </a:ext>
            </a:extLst>
          </p:cNvPr>
          <p:cNvSpPr txBox="1"/>
          <p:nvPr/>
        </p:nvSpPr>
        <p:spPr>
          <a:xfrm>
            <a:off x="6857285" y="1726696"/>
            <a:ext cx="4976906" cy="369332"/>
          </a:xfrm>
          <a:prstGeom prst="rect">
            <a:avLst/>
          </a:prstGeom>
          <a:solidFill>
            <a:schemeClr val="lt1"/>
          </a:solidFill>
        </p:spPr>
        <p:txBody>
          <a:bodyPr wrap="square">
            <a:spAutoFit/>
          </a:bodyPr>
          <a:lstStyle/>
          <a:p>
            <a:endParaRPr lang="en-IN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oogle Shape;152;p4">
            <a:extLst>
              <a:ext uri="{FF2B5EF4-FFF2-40B4-BE49-F238E27FC236}">
                <a16:creationId xmlns:a16="http://schemas.microsoft.com/office/drawing/2014/main" id="{A4BF7FD1-DB3A-56A2-543B-6F40181419A7}"/>
              </a:ext>
            </a:extLst>
          </p:cNvPr>
          <p:cNvGrpSpPr/>
          <p:nvPr/>
        </p:nvGrpSpPr>
        <p:grpSpPr>
          <a:xfrm>
            <a:off x="1763438" y="5263029"/>
            <a:ext cx="9510450" cy="1121050"/>
            <a:chOff x="368693" y="2787965"/>
            <a:chExt cx="12110818" cy="1494733"/>
          </a:xfrm>
          <a:solidFill>
            <a:schemeClr val="bg1"/>
          </a:solidFill>
        </p:grpSpPr>
        <p:sp>
          <p:nvSpPr>
            <p:cNvPr id="4" name="Google Shape;153;p4">
              <a:extLst>
                <a:ext uri="{FF2B5EF4-FFF2-40B4-BE49-F238E27FC236}">
                  <a16:creationId xmlns:a16="http://schemas.microsoft.com/office/drawing/2014/main" id="{803A450C-8BEE-1A0D-8DF9-971DD9BD9E4F}"/>
                </a:ext>
              </a:extLst>
            </p:cNvPr>
            <p:cNvSpPr/>
            <p:nvPr/>
          </p:nvSpPr>
          <p:spPr>
            <a:xfrm>
              <a:off x="368693" y="3687097"/>
              <a:ext cx="11656158" cy="52263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50" tIns="34275" rIns="68550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154;p4">
              <a:extLst>
                <a:ext uri="{FF2B5EF4-FFF2-40B4-BE49-F238E27FC236}">
                  <a16:creationId xmlns:a16="http://schemas.microsoft.com/office/drawing/2014/main" id="{553D303B-7176-9C47-F3AC-F1902DA4566F}"/>
                </a:ext>
              </a:extLst>
            </p:cNvPr>
            <p:cNvSpPr/>
            <p:nvPr/>
          </p:nvSpPr>
          <p:spPr>
            <a:xfrm>
              <a:off x="823353" y="2787965"/>
              <a:ext cx="11656158" cy="149473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68550" tIns="34275" rIns="68550" bIns="34275" anchor="ctr" anchorCtr="0">
              <a:noAutofit/>
            </a:bodyPr>
            <a:lstStyle/>
            <a:p>
              <a:pPr lvl="0" algn="ctr"/>
              <a:r>
                <a:rPr lang="en-IN" sz="1600" b="1" i="0" u="none" strike="noStrike" cap="none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Adapted from the WHO </a:t>
              </a:r>
              <a:r>
                <a:rPr lang="en-IN" sz="1600" b="1" i="0" u="none" strike="noStrike" cap="none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CureALL</a:t>
              </a:r>
              <a:r>
                <a:rPr lang="en-IN" sz="1600" b="1" i="0" u="none" strike="noStrike" cap="none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 Framework </a:t>
              </a:r>
            </a:p>
            <a:p>
              <a:pPr lvl="0" algn="ctr"/>
              <a:r>
                <a:rPr lang="en-IN" sz="1600" b="1" i="0" u="none" strike="noStrike" cap="none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and </a:t>
              </a:r>
              <a:r>
                <a:rPr lang="en-IN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</a:t>
              </a:r>
              <a:r>
                <a:rPr lang="en-IN" sz="1600" b="1" i="0" u="none" strike="noStrike" cap="none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ligned with the standard pillars of Health Systems </a:t>
              </a:r>
              <a:r>
                <a:rPr lang="en-IN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IN" sz="1600" b="1" i="0" u="none" strike="noStrike" cap="none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trengthening</a:t>
              </a:r>
            </a:p>
            <a:p>
              <a:pPr lvl="0" algn="ctr"/>
              <a:r>
                <a:rPr lang="en-IN" sz="1600" b="1" i="0" u="none" strike="noStrike" cap="none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Arial"/>
                </a:rPr>
                <a:t> for integrated childhood cancer </a:t>
              </a:r>
              <a:r>
                <a:rPr lang="en-IN" sz="16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care</a:t>
              </a:r>
              <a:endParaRPr sz="1600" b="1" i="0" u="none" strike="noStrike" cap="none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7" name="Google Shape;155;p4">
            <a:extLst>
              <a:ext uri="{FF2B5EF4-FFF2-40B4-BE49-F238E27FC236}">
                <a16:creationId xmlns:a16="http://schemas.microsoft.com/office/drawing/2014/main" id="{056A6718-BD5F-1C98-1334-CCF98519D9A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2626"/>
          <a:stretch>
            <a:fillRect/>
          </a:stretch>
        </p:blipFill>
        <p:spPr>
          <a:xfrm>
            <a:off x="1609344" y="365297"/>
            <a:ext cx="9144000" cy="48430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2435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">
          <a:extLst>
            <a:ext uri="{FF2B5EF4-FFF2-40B4-BE49-F238E27FC236}">
              <a16:creationId xmlns:a16="http://schemas.microsoft.com/office/drawing/2014/main" id="{CE8BEA15-62B4-F4FF-DC24-39D3FFAB6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" title="Screenshot 2026-05-20 155047.png">
            <a:extLst>
              <a:ext uri="{FF2B5EF4-FFF2-40B4-BE49-F238E27FC236}">
                <a16:creationId xmlns:a16="http://schemas.microsoft.com/office/drawing/2014/main" id="{8BDB9587-BEB5-DC8C-1824-35C6DFE154E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>
            <a:off x="60350" y="-111125"/>
            <a:ext cx="12192000" cy="122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 title="Screenshot 2026-05-20 155047.png">
            <a:extLst>
              <a:ext uri="{FF2B5EF4-FFF2-40B4-BE49-F238E27FC236}">
                <a16:creationId xmlns:a16="http://schemas.microsoft.com/office/drawing/2014/main" id="{C21051A0-0DA8-98C2-951D-62A2D141DFE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 rot="10800000">
            <a:off x="-32050" y="5635425"/>
            <a:ext cx="12376800" cy="12225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13382B-A39F-57FD-C557-D47AE82CF38B}"/>
              </a:ext>
            </a:extLst>
          </p:cNvPr>
          <p:cNvSpPr txBox="1"/>
          <p:nvPr/>
        </p:nvSpPr>
        <p:spPr>
          <a:xfrm>
            <a:off x="6857285" y="1726696"/>
            <a:ext cx="4976906" cy="369332"/>
          </a:xfrm>
          <a:prstGeom prst="rect">
            <a:avLst/>
          </a:prstGeom>
          <a:solidFill>
            <a:schemeClr val="lt1"/>
          </a:solidFill>
        </p:spPr>
        <p:txBody>
          <a:bodyPr wrap="square">
            <a:spAutoFit/>
          </a:bodyPr>
          <a:lstStyle/>
          <a:p>
            <a:endParaRPr lang="en-IN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Google Shape;403;p18">
            <a:extLst>
              <a:ext uri="{FF2B5EF4-FFF2-40B4-BE49-F238E27FC236}">
                <a16:creationId xmlns:a16="http://schemas.microsoft.com/office/drawing/2014/main" id="{DE24E7D7-7EE4-4B73-D242-7AD4A0BE1A04}"/>
              </a:ext>
            </a:extLst>
          </p:cNvPr>
          <p:cNvSpPr txBox="1"/>
          <p:nvPr/>
        </p:nvSpPr>
        <p:spPr>
          <a:xfrm>
            <a:off x="319250" y="4366889"/>
            <a:ext cx="3093720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7500" lnSpcReduction="20000"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9032"/>
              <a:buFont typeface="Arial"/>
              <a:buNone/>
            </a:pPr>
            <a:r>
              <a:rPr lang="en-IN"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Providing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9032"/>
              <a:buFont typeface="Arial"/>
              <a:buNone/>
            </a:pPr>
            <a:r>
              <a:rPr lang="en-IN"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Access2Care,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29032"/>
              <a:buFont typeface="Arial"/>
              <a:buNone/>
            </a:pPr>
            <a:r>
              <a:rPr lang="en-IN"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Financial Protection and Survival Outcomes  to Patients and Families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Google Shape;404;p18">
            <a:extLst>
              <a:ext uri="{FF2B5EF4-FFF2-40B4-BE49-F238E27FC236}">
                <a16:creationId xmlns:a16="http://schemas.microsoft.com/office/drawing/2014/main" id="{C61711B2-DC39-212B-DB33-23A6ACB66F9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3631" r="12453" b="1"/>
          <a:stretch/>
        </p:blipFill>
        <p:spPr>
          <a:xfrm>
            <a:off x="9342161" y="1485900"/>
            <a:ext cx="2481851" cy="2467956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Google Shape;405;p18">
            <a:extLst>
              <a:ext uri="{FF2B5EF4-FFF2-40B4-BE49-F238E27FC236}">
                <a16:creationId xmlns:a16="http://schemas.microsoft.com/office/drawing/2014/main" id="{BE892654-D854-B02B-100B-A1C6B22D0BC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919" r="4764" b="1"/>
          <a:stretch/>
        </p:blipFill>
        <p:spPr>
          <a:xfrm>
            <a:off x="5999680" y="1610137"/>
            <a:ext cx="2985803" cy="231976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Google Shape;406;p18" descr="Temple Hospital PHC to be set up in Sri Jagannath temple">
            <a:extLst>
              <a:ext uri="{FF2B5EF4-FFF2-40B4-BE49-F238E27FC236}">
                <a16:creationId xmlns:a16="http://schemas.microsoft.com/office/drawing/2014/main" id="{705DDA4C-E6A0-6888-4FC9-13F9AFFF6A2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6690" r="14770" b="1"/>
          <a:stretch/>
        </p:blipFill>
        <p:spPr>
          <a:xfrm>
            <a:off x="319254" y="1761458"/>
            <a:ext cx="2051156" cy="2089317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407;p18">
            <a:extLst>
              <a:ext uri="{FF2B5EF4-FFF2-40B4-BE49-F238E27FC236}">
                <a16:creationId xmlns:a16="http://schemas.microsoft.com/office/drawing/2014/main" id="{A4CE53A6-67A6-5661-E76D-C912415E2F68}"/>
              </a:ext>
            </a:extLst>
          </p:cNvPr>
          <p:cNvSpPr/>
          <p:nvPr/>
        </p:nvSpPr>
        <p:spPr>
          <a:xfrm>
            <a:off x="4466416" y="4145191"/>
            <a:ext cx="7104188" cy="2089317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AB9A3"/>
          </a:solidFill>
          <a:ln w="25400" cap="flat" cmpd="sng">
            <a:solidFill>
              <a:srgbClr val="A65F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IN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Support throughout the journey from PHC/Grassroot Community level to  Tertiary Cancer Center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IN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Shared care  &amp;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IN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Continuity of care at the home – palliative and survivorship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408;p18">
            <a:extLst>
              <a:ext uri="{FF2B5EF4-FFF2-40B4-BE49-F238E27FC236}">
                <a16:creationId xmlns:a16="http://schemas.microsoft.com/office/drawing/2014/main" id="{10FDF140-663E-70F6-14C4-FC1328ABB25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949" y="1610138"/>
            <a:ext cx="3179894" cy="2295628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" name="Google Shape;409;p18">
            <a:extLst>
              <a:ext uri="{FF2B5EF4-FFF2-40B4-BE49-F238E27FC236}">
                <a16:creationId xmlns:a16="http://schemas.microsoft.com/office/drawing/2014/main" id="{9FEF4E46-2300-0F0E-C016-104936E9962A}"/>
              </a:ext>
            </a:extLst>
          </p:cNvPr>
          <p:cNvSpPr txBox="1"/>
          <p:nvPr/>
        </p:nvSpPr>
        <p:spPr>
          <a:xfrm>
            <a:off x="2504573" y="2355546"/>
            <a:ext cx="3179894" cy="804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N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District Hospital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412;p18">
            <a:extLst>
              <a:ext uri="{FF2B5EF4-FFF2-40B4-BE49-F238E27FC236}">
                <a16:creationId xmlns:a16="http://schemas.microsoft.com/office/drawing/2014/main" id="{6122D833-C9D4-C8FC-E818-ACC7F30A17F5}"/>
              </a:ext>
            </a:extLst>
          </p:cNvPr>
          <p:cNvSpPr txBox="1"/>
          <p:nvPr/>
        </p:nvSpPr>
        <p:spPr>
          <a:xfrm>
            <a:off x="20830" y="1686"/>
            <a:ext cx="11957700" cy="968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en-IN" sz="26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7S  MODELS OF CCC STATES for CHILDHOOD CANCER CARE</a:t>
            </a:r>
            <a:endParaRPr sz="2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832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">
          <a:extLst>
            <a:ext uri="{FF2B5EF4-FFF2-40B4-BE49-F238E27FC236}">
              <a16:creationId xmlns:a16="http://schemas.microsoft.com/office/drawing/2014/main" id="{20EB3D41-4321-E2AF-1394-C53F29B94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" title="Screenshot 2026-05-20 155047.png">
            <a:extLst>
              <a:ext uri="{FF2B5EF4-FFF2-40B4-BE49-F238E27FC236}">
                <a16:creationId xmlns:a16="http://schemas.microsoft.com/office/drawing/2014/main" id="{061D7B69-3D0D-234A-3C70-7EDEF0C1229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>
            <a:off x="60350" y="-111125"/>
            <a:ext cx="12192000" cy="122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 title="Screenshot 2026-05-20 155047.png">
            <a:extLst>
              <a:ext uri="{FF2B5EF4-FFF2-40B4-BE49-F238E27FC236}">
                <a16:creationId xmlns:a16="http://schemas.microsoft.com/office/drawing/2014/main" id="{0DB12A8D-E764-04D5-CCFA-2AB00242F1F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 rot="10800000">
            <a:off x="-32050" y="5635425"/>
            <a:ext cx="12376800" cy="12225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12BD6A-ABE0-FFF1-3030-74FE2CD80EFA}"/>
              </a:ext>
            </a:extLst>
          </p:cNvPr>
          <p:cNvSpPr txBox="1"/>
          <p:nvPr/>
        </p:nvSpPr>
        <p:spPr>
          <a:xfrm>
            <a:off x="6857285" y="1726696"/>
            <a:ext cx="4976906" cy="369332"/>
          </a:xfrm>
          <a:prstGeom prst="rect">
            <a:avLst/>
          </a:prstGeom>
          <a:solidFill>
            <a:schemeClr val="lt1"/>
          </a:solidFill>
        </p:spPr>
        <p:txBody>
          <a:bodyPr wrap="square">
            <a:spAutoFit/>
          </a:bodyPr>
          <a:lstStyle/>
          <a:p>
            <a:endParaRPr lang="en-IN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Google Shape;312;g332a212f27b_3_49">
            <a:extLst>
              <a:ext uri="{FF2B5EF4-FFF2-40B4-BE49-F238E27FC236}">
                <a16:creationId xmlns:a16="http://schemas.microsoft.com/office/drawing/2014/main" id="{72001CB1-3E04-A6FF-E9BE-87A8E0003861}"/>
              </a:ext>
            </a:extLst>
          </p:cNvPr>
          <p:cNvSpPr txBox="1"/>
          <p:nvPr/>
        </p:nvSpPr>
        <p:spPr>
          <a:xfrm>
            <a:off x="7609241" y="1362496"/>
            <a:ext cx="4093993" cy="742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133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artnering</a:t>
            </a:r>
            <a:r>
              <a:rPr lang="en-US" sz="18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 </a:t>
            </a:r>
            <a:r>
              <a:rPr lang="en-US" sz="1867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National Health </a:t>
            </a:r>
            <a:r>
              <a:rPr lang="en-US" sz="2133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Mission</a:t>
            </a:r>
            <a:r>
              <a:rPr lang="en-US" sz="1867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</a:p>
        </p:txBody>
      </p:sp>
      <p:sp>
        <p:nvSpPr>
          <p:cNvPr id="8" name="Google Shape;313;g332a212f27b_3_49">
            <a:extLst>
              <a:ext uri="{FF2B5EF4-FFF2-40B4-BE49-F238E27FC236}">
                <a16:creationId xmlns:a16="http://schemas.microsoft.com/office/drawing/2014/main" id="{5DFDAE42-E357-6139-13C4-D0A1C18E4A31}"/>
              </a:ext>
            </a:extLst>
          </p:cNvPr>
          <p:cNvSpPr txBox="1"/>
          <p:nvPr/>
        </p:nvSpPr>
        <p:spPr>
          <a:xfrm>
            <a:off x="7516841" y="2284351"/>
            <a:ext cx="4596101" cy="10215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133" b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2133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artnering with </a:t>
            </a:r>
            <a:r>
              <a:rPr lang="en-US" sz="2133" i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State Medical Education department </a:t>
            </a:r>
          </a:p>
          <a:p>
            <a:pPr>
              <a:lnSpc>
                <a:spcPct val="85000"/>
              </a:lnSpc>
            </a:pPr>
            <a:endParaRPr lang="en-US" sz="2133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312;g332a212f27b_3_49">
            <a:extLst>
              <a:ext uri="{FF2B5EF4-FFF2-40B4-BE49-F238E27FC236}">
                <a16:creationId xmlns:a16="http://schemas.microsoft.com/office/drawing/2014/main" id="{B0EEC849-C6E4-F3E6-FB89-F39DBED53E6F}"/>
              </a:ext>
            </a:extLst>
          </p:cNvPr>
          <p:cNvSpPr txBox="1"/>
          <p:nvPr/>
        </p:nvSpPr>
        <p:spPr>
          <a:xfrm>
            <a:off x="7543801" y="3096415"/>
            <a:ext cx="4422912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133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artnering</a:t>
            </a:r>
            <a:r>
              <a:rPr lang="en-US" sz="18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 </a:t>
            </a:r>
            <a:r>
              <a:rPr lang="en-US" sz="1867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ABDM, NHA </a:t>
            </a:r>
          </a:p>
          <a:p>
            <a:pPr>
              <a:lnSpc>
                <a:spcPct val="85000"/>
              </a:lnSpc>
            </a:pPr>
            <a:r>
              <a:rPr lang="en-US" sz="1867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State </a:t>
            </a:r>
            <a:r>
              <a:rPr lang="en-US" sz="187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Authorities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B944EB-94FB-1DBD-17C1-2BCD67E414E7}"/>
              </a:ext>
            </a:extLst>
          </p:cNvPr>
          <p:cNvSpPr txBox="1"/>
          <p:nvPr/>
        </p:nvSpPr>
        <p:spPr>
          <a:xfrm>
            <a:off x="345661" y="753580"/>
            <a:ext cx="1124712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latin typeface="+mj-lt"/>
              </a:rPr>
              <a:t>INTEGRATED FRAMEWORK </a:t>
            </a:r>
            <a:r>
              <a:rPr lang="en-US" sz="2000" b="1" dirty="0">
                <a:latin typeface="+mj-lt"/>
              </a:rPr>
              <a:t>– WORKING WITH ALL RELEVANT STAKEHOLDERS </a:t>
            </a:r>
            <a:endParaRPr lang="en-IN" sz="2667" b="1" dirty="0">
              <a:latin typeface="+mj-lt"/>
            </a:endParaRPr>
          </a:p>
        </p:txBody>
      </p:sp>
      <p:sp>
        <p:nvSpPr>
          <p:cNvPr id="11" name="Google Shape;312;g332a212f27b_3_49">
            <a:extLst>
              <a:ext uri="{FF2B5EF4-FFF2-40B4-BE49-F238E27FC236}">
                <a16:creationId xmlns:a16="http://schemas.microsoft.com/office/drawing/2014/main" id="{A8869741-4F4A-A97E-8A8A-7B231E65DDA4}"/>
              </a:ext>
            </a:extLst>
          </p:cNvPr>
          <p:cNvSpPr txBox="1"/>
          <p:nvPr/>
        </p:nvSpPr>
        <p:spPr>
          <a:xfrm>
            <a:off x="7543800" y="5416867"/>
            <a:ext cx="4422913" cy="70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2133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2133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artnering</a:t>
            </a:r>
            <a:r>
              <a:rPr lang="en-US" sz="1867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 </a:t>
            </a:r>
            <a:r>
              <a:rPr lang="en-US" sz="1867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Community, Grassroot and other CSOs, Media, Donors</a:t>
            </a:r>
          </a:p>
        </p:txBody>
      </p:sp>
      <p:pic>
        <p:nvPicPr>
          <p:cNvPr id="12" name="Picture 11" descr="A diagram of different colored circles&#10;&#10;AI-generated content may be incorrect.">
            <a:extLst>
              <a:ext uri="{FF2B5EF4-FFF2-40B4-BE49-F238E27FC236}">
                <a16:creationId xmlns:a16="http://schemas.microsoft.com/office/drawing/2014/main" id="{00F9A7BF-1422-7F80-B0B9-BF21C88F0E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21"/>
          <a:stretch>
            <a:fillRect/>
          </a:stretch>
        </p:blipFill>
        <p:spPr>
          <a:xfrm>
            <a:off x="60350" y="1266589"/>
            <a:ext cx="7456491" cy="49452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D34D948-C657-7ABB-0DB2-33134F3CD0EF}"/>
              </a:ext>
            </a:extLst>
          </p:cNvPr>
          <p:cNvSpPr txBox="1"/>
          <p:nvPr/>
        </p:nvSpPr>
        <p:spPr>
          <a:xfrm>
            <a:off x="7516841" y="4091605"/>
            <a:ext cx="4449872" cy="828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en-US" sz="1871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</a:t>
            </a:r>
            <a:r>
              <a:rPr lang="en-US" sz="187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artnering with </a:t>
            </a:r>
            <a:r>
              <a:rPr lang="en-US" sz="1871" i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Hospital institutions and treating teams, professional bodies – IAP PHO, IAP, AIOS, </a:t>
            </a:r>
            <a:r>
              <a:rPr lang="en-US" sz="1871" i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InPHOG</a:t>
            </a:r>
            <a:r>
              <a:rPr lang="en-US" sz="1871" i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, NCG</a:t>
            </a:r>
          </a:p>
        </p:txBody>
      </p:sp>
    </p:spTree>
    <p:extLst>
      <p:ext uri="{BB962C8B-B14F-4D97-AF65-F5344CB8AC3E}">
        <p14:creationId xmlns:p14="http://schemas.microsoft.com/office/powerpoint/2010/main" val="3675001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">
          <a:extLst>
            <a:ext uri="{FF2B5EF4-FFF2-40B4-BE49-F238E27FC236}">
              <a16:creationId xmlns:a16="http://schemas.microsoft.com/office/drawing/2014/main" id="{012BE83D-EB99-8DA4-F6E7-B7F43202C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" title="Screenshot 2026-05-20 155047.png">
            <a:extLst>
              <a:ext uri="{FF2B5EF4-FFF2-40B4-BE49-F238E27FC236}">
                <a16:creationId xmlns:a16="http://schemas.microsoft.com/office/drawing/2014/main" id="{49350486-7DB7-141A-EA83-F64B8194CA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/>
          <a:stretch/>
        </p:blipFill>
        <p:spPr>
          <a:xfrm>
            <a:off x="60350" y="-111125"/>
            <a:ext cx="12192000" cy="122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 title="Screenshot 2026-05-20 155047.png">
            <a:extLst>
              <a:ext uri="{FF2B5EF4-FFF2-40B4-BE49-F238E27FC236}">
                <a16:creationId xmlns:a16="http://schemas.microsoft.com/office/drawing/2014/main" id="{16194295-2701-A134-5E6A-5DEBFA15E07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8336" r="3626" b="10738"/>
          <a:stretch>
            <a:fillRect/>
          </a:stretch>
        </p:blipFill>
        <p:spPr>
          <a:xfrm rot="10800000">
            <a:off x="-1" y="6133399"/>
            <a:ext cx="12191998" cy="75297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A6B1FF-11EC-F3A0-00E9-C4DB89333C10}"/>
              </a:ext>
            </a:extLst>
          </p:cNvPr>
          <p:cNvSpPr txBox="1"/>
          <p:nvPr/>
        </p:nvSpPr>
        <p:spPr>
          <a:xfrm>
            <a:off x="6857285" y="1726696"/>
            <a:ext cx="4976906" cy="369332"/>
          </a:xfrm>
          <a:prstGeom prst="rect">
            <a:avLst/>
          </a:prstGeom>
          <a:solidFill>
            <a:schemeClr val="lt1"/>
          </a:solidFill>
        </p:spPr>
        <p:txBody>
          <a:bodyPr wrap="square">
            <a:spAutoFit/>
          </a:bodyPr>
          <a:lstStyle/>
          <a:p>
            <a:endParaRPr lang="en-IN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Google Shape;409;p18">
            <a:extLst>
              <a:ext uri="{FF2B5EF4-FFF2-40B4-BE49-F238E27FC236}">
                <a16:creationId xmlns:a16="http://schemas.microsoft.com/office/drawing/2014/main" id="{54A2E314-150A-2AF2-C6C9-C76B039FE614}"/>
              </a:ext>
            </a:extLst>
          </p:cNvPr>
          <p:cNvSpPr txBox="1"/>
          <p:nvPr/>
        </p:nvSpPr>
        <p:spPr>
          <a:xfrm>
            <a:off x="2504573" y="2355546"/>
            <a:ext cx="3179894" cy="804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IN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District Hospital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8167E1F-F953-4136-37C0-8171726E4133}"/>
              </a:ext>
            </a:extLst>
          </p:cNvPr>
          <p:cNvSpPr txBox="1">
            <a:spLocks/>
          </p:cNvSpPr>
          <p:nvPr/>
        </p:nvSpPr>
        <p:spPr>
          <a:xfrm>
            <a:off x="587477" y="559730"/>
            <a:ext cx="11246714" cy="721995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2700" lvl="6" algn="ctr">
              <a:tabLst>
                <a:tab pos="254000" algn="l"/>
              </a:tabLst>
            </a:pPr>
            <a:r>
              <a:rPr lang="en-US" sz="2800" b="1" dirty="0">
                <a:latin typeface="Calibri"/>
                <a:cs typeface="Calibri"/>
              </a:rPr>
              <a:t>1. Comprehensive Coordinated and Patient </a:t>
            </a:r>
            <a:r>
              <a:rPr lang="en-US" sz="2800" b="1" dirty="0" err="1">
                <a:latin typeface="Calibri"/>
                <a:cs typeface="Calibri"/>
              </a:rPr>
              <a:t>Centred</a:t>
            </a:r>
            <a:r>
              <a:rPr lang="en-US" sz="2800" b="1" dirty="0">
                <a:latin typeface="Calibri"/>
                <a:cs typeface="Calibri"/>
              </a:rPr>
              <a:t> Cancer Care for</a:t>
            </a:r>
            <a:r>
              <a:rPr lang="en-US" sz="2800" b="1" spc="-45" dirty="0">
                <a:latin typeface="Calibri"/>
                <a:cs typeface="Calibri"/>
              </a:rPr>
              <a:t> </a:t>
            </a:r>
            <a:r>
              <a:rPr lang="en-US" sz="2800" b="1" dirty="0">
                <a:latin typeface="Calibri"/>
                <a:cs typeface="Calibri"/>
              </a:rPr>
              <a:t>Childhood Cancer</a:t>
            </a:r>
            <a:endParaRPr lang="en-IN" sz="2800" b="1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6F4B27D5-75EE-11BF-82EB-DD6A8928FF4E}"/>
              </a:ext>
            </a:extLst>
          </p:cNvPr>
          <p:cNvSpPr txBox="1">
            <a:spLocks/>
          </p:cNvSpPr>
          <p:nvPr/>
        </p:nvSpPr>
        <p:spPr>
          <a:xfrm>
            <a:off x="357809" y="1553441"/>
            <a:ext cx="11417541" cy="440670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5880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Regular Mapping &amp; Gap Analysis</a:t>
            </a:r>
            <a:r>
              <a:rPr lang="en-US" alt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Conduct periodic mapping of hospitals and diagnostic services to identify gaps and prioritize needs and to define Childhood Cancer Divisions CCDs</a:t>
            </a:r>
          </a:p>
          <a:p>
            <a:pPr marL="55880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alt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5880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Development of Diagnostic Hubs, </a:t>
            </a:r>
            <a:r>
              <a:rPr lang="en-US" altLang="en-US" sz="16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Centres</a:t>
            </a:r>
            <a:r>
              <a:rPr lang="en-US" altLang="en-US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Excellence (</a:t>
            </a:r>
            <a:r>
              <a:rPr lang="en-US" altLang="en-US" sz="16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CoEs</a:t>
            </a:r>
            <a:r>
              <a:rPr lang="en-US" altLang="en-US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Hubs, Spokes Shared Care </a:t>
            </a:r>
            <a:r>
              <a:rPr lang="en-US" altLang="en-US" sz="16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centres</a:t>
            </a:r>
            <a:r>
              <a:rPr lang="en-US" altLang="en-US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 agreed upon referral pathways -  based on mapping and gap analysis and integrating into the State plans and programs - to ensure 100% access to care 100% financial protection within the state </a:t>
            </a:r>
          </a:p>
          <a:p>
            <a:pPr marL="55880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alt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5880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District level sensitization and District Early intervention Program for  </a:t>
            </a:r>
            <a:r>
              <a:rPr lang="en-US" altLang="en-US" sz="16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Sajhakaran</a:t>
            </a:r>
            <a:r>
              <a:rPr lang="en-US" altLang="en-US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Detect, Diagnose, Refer, Treat , Continuity of Care and Shared Care </a:t>
            </a:r>
          </a:p>
          <a:p>
            <a:pPr marL="55880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alt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5880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Manpower, Training Capacity Building of HCWs,  SSTs and PWLEs</a:t>
            </a:r>
            <a:r>
              <a:rPr lang="en-US" alt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as  structured programs</a:t>
            </a:r>
          </a:p>
          <a:p>
            <a:pPr marL="55880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alt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5880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Capacity Building and strengthening of HCPs and Institutions</a:t>
            </a:r>
            <a:r>
              <a:rPr lang="en-US" alt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in Government Medical Colleges, District Hospitals, and District Day Care Chemo </a:t>
            </a:r>
            <a:r>
              <a:rPr lang="en-US" alt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Centres</a:t>
            </a:r>
            <a:r>
              <a:rPr lang="en-US" alt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through sustained advocacy , technical assistance and infrastructure/equipment support</a:t>
            </a:r>
          </a:p>
          <a:p>
            <a:pPr marL="55880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lang="en-US" altLang="en-US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58800" indent="-4572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altLang="en-US" sz="1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Social Support Delivery of Service </a:t>
            </a:r>
            <a:r>
              <a:rPr lang="en-US" alt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Continue providing social support across  all Cancer Care </a:t>
            </a:r>
            <a:r>
              <a:rPr lang="en-US" altLang="en-US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Centres</a:t>
            </a:r>
            <a:r>
              <a:rPr lang="en-US" alt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(CCDs) and scale up based on local demand and needs.</a:t>
            </a:r>
            <a:endParaRPr lang="en-IN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566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322697E-1CD0-0622-2446-AFCA78FB6EC6}"/>
              </a:ext>
            </a:extLst>
          </p:cNvPr>
          <p:cNvSpPr txBox="1"/>
          <p:nvPr/>
        </p:nvSpPr>
        <p:spPr>
          <a:xfrm>
            <a:off x="462280" y="1916896"/>
            <a:ext cx="1068977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Terms of Reference:</a:t>
            </a:r>
          </a:p>
          <a:p>
            <a:pPr marL="342900" lvl="0" indent="-342900" algn="just">
              <a:buFont typeface="+mj-lt"/>
              <a:buAutoNum type="arabicPeriod"/>
              <a:tabLst>
                <a:tab pos="457200" algn="l"/>
              </a:tabLst>
            </a:pPr>
            <a:endParaRPr lang="en-IN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just">
              <a:buFont typeface="+mj-lt"/>
              <a:buAutoNum type="alphaLcPeriod"/>
              <a:tabLst>
                <a:tab pos="9144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Providing expert inputs into the further development and delivery of CC Project</a:t>
            </a:r>
            <a:endParaRPr lang="en-IN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just">
              <a:buFont typeface="+mj-lt"/>
              <a:buAutoNum type="alphaLcPeriod"/>
              <a:tabLst>
                <a:tab pos="9144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make recommendation for health system strengthening </a:t>
            </a:r>
          </a:p>
          <a:p>
            <a:pPr marL="742950" lvl="1" indent="-285750" algn="just">
              <a:buFont typeface="+mj-lt"/>
              <a:buAutoNum type="alphaLcPeriod"/>
              <a:tabLst>
                <a:tab pos="914400" algn="l"/>
              </a:tabLs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 address Barriers and Solutions 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through SAJHAKARAN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just">
              <a:buFont typeface="+mj-lt"/>
              <a:buAutoNum type="alphaLcPeriod"/>
              <a:tabLst>
                <a:tab pos="9144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Convergence: Integrate CC plan in other government plan</a:t>
            </a:r>
            <a:endParaRPr lang="en-IN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just">
              <a:buFont typeface="+mj-lt"/>
              <a:buAutoNum type="alphaLcPeriod"/>
              <a:tabLst>
                <a:tab pos="9144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Identify and engage internal and external stakeholders that are needed for the successful implementation of childhood cancer services</a:t>
            </a:r>
            <a:endParaRPr lang="en-IN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just">
              <a:buFont typeface="+mj-lt"/>
              <a:buAutoNum type="alphaLcPeriod"/>
              <a:tabLst>
                <a:tab pos="9144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Integrate the CC Action Plan in PIP</a:t>
            </a:r>
            <a:endParaRPr lang="en-IN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just">
              <a:buFont typeface="+mj-lt"/>
              <a:buAutoNum type="alphaLcPeriod"/>
              <a:tabLst>
                <a:tab pos="9144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monitor the progress against objectives every three months, using the key metrics decided as per action plan and suggest mid course corrective measures</a:t>
            </a:r>
            <a:endParaRPr lang="en-IN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just">
              <a:buFont typeface="+mj-lt"/>
              <a:buAutoNum type="alphaLcPeriod"/>
              <a:tabLst>
                <a:tab pos="914400" algn="l"/>
              </a:tabLs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make recommendations on action plan submitted to govts</a:t>
            </a:r>
          </a:p>
          <a:p>
            <a:pPr marL="457200" lvl="1" algn="just">
              <a:tabLst>
                <a:tab pos="914400" algn="l"/>
              </a:tabLst>
            </a:pPr>
            <a:endParaRPr lang="en-IN" sz="24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244D0BD-11EE-A36F-015A-F068B53A36A5}"/>
              </a:ext>
            </a:extLst>
          </p:cNvPr>
          <p:cNvSpPr txBox="1">
            <a:spLocks/>
          </p:cNvSpPr>
          <p:nvPr/>
        </p:nvSpPr>
        <p:spPr>
          <a:xfrm>
            <a:off x="936171" y="250371"/>
            <a:ext cx="11069015" cy="494846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Proposed Terms of Reference of State Ped </a:t>
            </a:r>
            <a:r>
              <a:rPr lang="en-US" sz="32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Onc</a:t>
            </a:r>
            <a:r>
              <a:rPr lang="en-US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Taskforce integrated in the Cancer Care Program &amp; NCD Child in the State </a:t>
            </a:r>
            <a:endParaRPr lang="en-IN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113;p2" title="Screenshot 2026-05-20 155047.png">
            <a:extLst>
              <a:ext uri="{FF2B5EF4-FFF2-40B4-BE49-F238E27FC236}">
                <a16:creationId xmlns:a16="http://schemas.microsoft.com/office/drawing/2014/main" id="{0AD625FF-2975-7030-EC95-C96768B0208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48336" r="3357" b="10563"/>
          <a:stretch>
            <a:fillRect/>
          </a:stretch>
        </p:blipFill>
        <p:spPr>
          <a:xfrm rot="10800000">
            <a:off x="43894" y="6071880"/>
            <a:ext cx="12148106" cy="7861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90485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2502</TotalTime>
  <Words>3482</Words>
  <Application>Microsoft Office PowerPoint</Application>
  <PresentationFormat>Widescreen</PresentationFormat>
  <Paragraphs>742</Paragraphs>
  <Slides>39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Anthropic Sans</vt:lpstr>
      <vt:lpstr>Arial</vt:lpstr>
      <vt:lpstr>Calibri</vt:lpstr>
      <vt:lpstr>Office Theme</vt:lpstr>
      <vt:lpstr>ICCI National Stakeholder Workshop on Childhood Cancer 21–22 May 2026, New Delhi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State Ecosystems Matter</vt:lpstr>
      <vt:lpstr>State Government Engagement Footprint</vt:lpstr>
      <vt:lpstr>PowerPoint Presentation</vt:lpstr>
      <vt:lpstr>PowerPoint Presentation</vt:lpstr>
      <vt:lpstr>PowerPoint Presentation</vt:lpstr>
      <vt:lpstr>State Government Engagement Expansion by 2030</vt:lpstr>
      <vt:lpstr>PowerPoint Presentation</vt:lpstr>
      <vt:lpstr>Why State Ecosystems Matter</vt:lpstr>
      <vt:lpstr>State Ecosystem Typologies</vt:lpstr>
      <vt:lpstr>PowerPoint Presentation</vt:lpstr>
      <vt:lpstr>Large States – Decentralised Care</vt:lpstr>
      <vt:lpstr>Uttar Pradesh – Demonstration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Moderator Questions – Large States</vt:lpstr>
      <vt:lpstr>States with concentration, one Major Government, or Cancer Centre  ODISHA, GUJARAT, KARNATAKA, PUDUCHERRY</vt:lpstr>
      <vt:lpstr>States with Concentrated/ One Major Cancer Centre</vt:lpstr>
      <vt:lpstr>Moderator Questions – Apex Center States</vt:lpstr>
      <vt:lpstr>Shared Care Across State Borders</vt:lpstr>
      <vt:lpstr>PowerPoint Presentation</vt:lpstr>
      <vt:lpstr>Moderator Questions – Shared Care Ecosystems</vt:lpstr>
      <vt:lpstr>Towards Integrated Childhood Cancer Ecosystems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Poonam Bagai</dc:creator>
  <cp:lastModifiedBy>Poonam Bagai</cp:lastModifiedBy>
  <cp:revision>49</cp:revision>
  <dcterms:created xsi:type="dcterms:W3CDTF">2013-01-27T09:14:16Z</dcterms:created>
  <dcterms:modified xsi:type="dcterms:W3CDTF">2026-06-15T08:25:53Z</dcterms:modified>
</cp:coreProperties>
</file>